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 id="2147483809" r:id="rId2"/>
    <p:sldMasterId id="2147483882" r:id="rId3"/>
    <p:sldMasterId id="2147483927" r:id="rId4"/>
    <p:sldMasterId id="2147483942" r:id="rId5"/>
    <p:sldMasterId id="2147483957" r:id="rId6"/>
    <p:sldMasterId id="2147483972" r:id="rId7"/>
    <p:sldMasterId id="2147484415" r:id="rId8"/>
    <p:sldMasterId id="2147484430" r:id="rId9"/>
    <p:sldMasterId id="2147484445" r:id="rId10"/>
    <p:sldMasterId id="2147484460" r:id="rId11"/>
    <p:sldMasterId id="2147484475" r:id="rId12"/>
    <p:sldMasterId id="2147484490" r:id="rId13"/>
    <p:sldMasterId id="2147487781" r:id="rId14"/>
  </p:sldMasterIdLst>
  <p:notesMasterIdLst>
    <p:notesMasterId r:id="rId45"/>
  </p:notesMasterIdLst>
  <p:handoutMasterIdLst>
    <p:handoutMasterId r:id="rId46"/>
  </p:handoutMasterIdLst>
  <p:sldIdLst>
    <p:sldId id="296" r:id="rId15"/>
    <p:sldId id="297" r:id="rId16"/>
    <p:sldId id="365" r:id="rId17"/>
    <p:sldId id="367" r:id="rId18"/>
    <p:sldId id="366" r:id="rId19"/>
    <p:sldId id="311" r:id="rId20"/>
    <p:sldId id="368" r:id="rId21"/>
    <p:sldId id="312" r:id="rId22"/>
    <p:sldId id="351" r:id="rId23"/>
    <p:sldId id="353" r:id="rId24"/>
    <p:sldId id="316" r:id="rId25"/>
    <p:sldId id="328" r:id="rId26"/>
    <p:sldId id="346" r:id="rId27"/>
    <p:sldId id="348" r:id="rId28"/>
    <p:sldId id="332" r:id="rId29"/>
    <p:sldId id="333" r:id="rId30"/>
    <p:sldId id="336" r:id="rId31"/>
    <p:sldId id="337" r:id="rId32"/>
    <p:sldId id="338" r:id="rId33"/>
    <p:sldId id="352" r:id="rId34"/>
    <p:sldId id="350" r:id="rId35"/>
    <p:sldId id="335" r:id="rId36"/>
    <p:sldId id="344" r:id="rId37"/>
    <p:sldId id="317" r:id="rId38"/>
    <p:sldId id="345" r:id="rId39"/>
    <p:sldId id="319" r:id="rId40"/>
    <p:sldId id="323" r:id="rId41"/>
    <p:sldId id="320" r:id="rId42"/>
    <p:sldId id="321" r:id="rId43"/>
    <p:sldId id="322" r:id="rId44"/>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B"/>
    <a:srgbClr val="38A3DB"/>
    <a:srgbClr val="C41E3A"/>
    <a:srgbClr val="E1E01E"/>
    <a:srgbClr val="73DAD9"/>
    <a:srgbClr val="FFB30F"/>
    <a:srgbClr val="D6D6D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281" autoAdjust="0"/>
  </p:normalViewPr>
  <p:slideViewPr>
    <p:cSldViewPr snapToGrid="0" snapToObjects="1">
      <p:cViewPr varScale="1">
        <p:scale>
          <a:sx n="86" d="100"/>
          <a:sy n="86" d="100"/>
        </p:scale>
        <p:origin x="19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2654"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FF106-6E50-4F7F-A3E2-C31D83C4A994}" type="doc">
      <dgm:prSet loTypeId="urn:microsoft.com/office/officeart/2005/8/layout/venn2" loCatId="relationship" qsTypeId="urn:microsoft.com/office/officeart/2005/8/quickstyle/simple1" qsCatId="simple" csTypeId="urn:microsoft.com/office/officeart/2005/8/colors/accent4_3" csCatId="accent4" phldr="1"/>
      <dgm:spPr/>
      <dgm:t>
        <a:bodyPr/>
        <a:lstStyle/>
        <a:p>
          <a:endParaRPr lang="en-US"/>
        </a:p>
      </dgm:t>
    </dgm:pt>
    <dgm:pt modelId="{03724668-4BFC-4E54-9C6D-5525D534BEFB}">
      <dgm:prSet phldrT="[Text]" custT="1"/>
      <dgm:spPr>
        <a:xfrm>
          <a:off x="1600199" y="0"/>
          <a:ext cx="4191000" cy="4191000"/>
        </a:xfrm>
        <a:solidFill>
          <a:srgbClr val="15284B"/>
        </a:solidFill>
        <a:ln w="25400" cap="flat" cmpd="sng" algn="ctr">
          <a:solidFill>
            <a:srgbClr val="FFFFFF">
              <a:hueOff val="0"/>
              <a:satOff val="0"/>
              <a:lumOff val="0"/>
              <a:alphaOff val="0"/>
            </a:srgbClr>
          </a:solidFill>
          <a:prstDash val="solid"/>
        </a:ln>
        <a:effectLst/>
      </dgm:spPr>
      <dgm:t>
        <a:bodyPr/>
        <a:lstStyle/>
        <a:p>
          <a:pPr algn="ctr"/>
          <a:r>
            <a:rPr lang="en-US" sz="1600" b="1" dirty="0" smtClean="0">
              <a:solidFill>
                <a:srgbClr val="FFFFFF"/>
              </a:solidFill>
              <a:latin typeface="Calibri" pitchFamily="34" charset="0"/>
              <a:ea typeface="+mn-ea"/>
              <a:cs typeface="Calibri" pitchFamily="34" charset="0"/>
            </a:rPr>
            <a:t>Society / Policy Level</a:t>
          </a:r>
          <a:endParaRPr lang="en-US" sz="1600" b="1" dirty="0">
            <a:solidFill>
              <a:srgbClr val="FFFFFF"/>
            </a:solidFill>
            <a:latin typeface="Calibri" pitchFamily="34" charset="0"/>
            <a:ea typeface="+mn-ea"/>
            <a:cs typeface="Calibri" pitchFamily="34" charset="0"/>
          </a:endParaRPr>
        </a:p>
      </dgm:t>
    </dgm:pt>
    <dgm:pt modelId="{92D95E3B-3430-4E00-A4D7-44A19360343D}" type="parTrans" cxnId="{9BC632A9-E2F9-43ED-A6A8-F7A4A2097159}">
      <dgm:prSet/>
      <dgm:spPr/>
      <dgm:t>
        <a:bodyPr/>
        <a:lstStyle/>
        <a:p>
          <a:pPr algn="ctr"/>
          <a:endParaRPr lang="en-US"/>
        </a:p>
      </dgm:t>
    </dgm:pt>
    <dgm:pt modelId="{24488DC3-B08A-4488-B2FA-66323B3CD28F}" type="sibTrans" cxnId="{9BC632A9-E2F9-43ED-A6A8-F7A4A2097159}">
      <dgm:prSet/>
      <dgm:spPr/>
      <dgm:t>
        <a:bodyPr/>
        <a:lstStyle/>
        <a:p>
          <a:pPr algn="ctr"/>
          <a:endParaRPr lang="en-US"/>
        </a:p>
      </dgm:t>
    </dgm:pt>
    <dgm:pt modelId="{F407068B-D171-49F1-99F1-2610FF6088F0}">
      <dgm:prSet phldrT="[Text]" custT="1"/>
      <dgm:spPr>
        <a:xfrm>
          <a:off x="2124074" y="1047749"/>
          <a:ext cx="3143250" cy="3143250"/>
        </a:xfrm>
        <a:solidFill>
          <a:srgbClr val="0038A8"/>
        </a:solidFill>
        <a:ln w="25400" cap="flat" cmpd="sng" algn="ctr">
          <a:solidFill>
            <a:srgbClr val="FFFFFF">
              <a:hueOff val="0"/>
              <a:satOff val="0"/>
              <a:lumOff val="0"/>
              <a:alphaOff val="0"/>
            </a:srgbClr>
          </a:solidFill>
          <a:prstDash val="solid"/>
        </a:ln>
        <a:effectLst/>
      </dgm:spPr>
      <dgm:t>
        <a:bodyPr/>
        <a:lstStyle/>
        <a:p>
          <a:pPr algn="ctr"/>
          <a:r>
            <a:rPr lang="en-US" sz="1600" b="1" dirty="0" smtClean="0">
              <a:solidFill>
                <a:srgbClr val="FFFFFF"/>
              </a:solidFill>
              <a:latin typeface="Calibri" pitchFamily="34" charset="0"/>
              <a:ea typeface="+mn-ea"/>
              <a:cs typeface="Calibri" pitchFamily="34" charset="0"/>
            </a:rPr>
            <a:t>Health Care System Level</a:t>
          </a:r>
          <a:endParaRPr lang="en-US" sz="1600" b="1" dirty="0">
            <a:solidFill>
              <a:srgbClr val="FFFFFF"/>
            </a:solidFill>
            <a:latin typeface="Calibri" pitchFamily="34" charset="0"/>
            <a:ea typeface="+mn-ea"/>
            <a:cs typeface="Calibri" pitchFamily="34" charset="0"/>
          </a:endParaRPr>
        </a:p>
      </dgm:t>
    </dgm:pt>
    <dgm:pt modelId="{A306CCC1-1F8B-479A-B957-E63E8BF36E5D}" type="parTrans" cxnId="{6F28C556-2769-4129-B3FB-B8CD41E8C1FC}">
      <dgm:prSet/>
      <dgm:spPr/>
      <dgm:t>
        <a:bodyPr/>
        <a:lstStyle/>
        <a:p>
          <a:pPr algn="ctr"/>
          <a:endParaRPr lang="en-US"/>
        </a:p>
      </dgm:t>
    </dgm:pt>
    <dgm:pt modelId="{45A9DC8B-04F0-4320-83F6-B1F766E6FFB7}" type="sibTrans" cxnId="{6F28C556-2769-4129-B3FB-B8CD41E8C1FC}">
      <dgm:prSet/>
      <dgm:spPr/>
      <dgm:t>
        <a:bodyPr/>
        <a:lstStyle/>
        <a:p>
          <a:pPr algn="ctr"/>
          <a:endParaRPr lang="en-US"/>
        </a:p>
      </dgm:t>
    </dgm:pt>
    <dgm:pt modelId="{A9ECEF42-E478-4992-BD0D-36A780F5CE61}">
      <dgm:prSet phldrT="[Text]" custT="1"/>
      <dgm:spPr>
        <a:xfrm>
          <a:off x="2647949" y="2095500"/>
          <a:ext cx="2095500" cy="2095500"/>
        </a:xfrm>
        <a:solidFill>
          <a:srgbClr val="38A3DB"/>
        </a:solidFill>
        <a:ln w="25400" cap="flat" cmpd="sng" algn="ctr">
          <a:solidFill>
            <a:srgbClr val="FFFFFF">
              <a:hueOff val="0"/>
              <a:satOff val="0"/>
              <a:lumOff val="0"/>
              <a:alphaOff val="0"/>
            </a:srgbClr>
          </a:solidFill>
          <a:prstDash val="solid"/>
        </a:ln>
        <a:effectLst/>
      </dgm:spPr>
      <dgm:t>
        <a:bodyPr/>
        <a:lstStyle/>
        <a:p>
          <a:pPr algn="ctr"/>
          <a:r>
            <a:rPr lang="en-US" sz="1600" b="1" dirty="0" smtClean="0">
              <a:solidFill>
                <a:srgbClr val="FFFFFF"/>
              </a:solidFill>
              <a:latin typeface="Calibri" pitchFamily="34" charset="0"/>
              <a:ea typeface="+mn-ea"/>
              <a:cs typeface="Calibri" pitchFamily="34" charset="0"/>
            </a:rPr>
            <a:t>Cancer Survivor Level</a:t>
          </a:r>
          <a:endParaRPr lang="en-US" sz="1600" b="1" dirty="0">
            <a:solidFill>
              <a:srgbClr val="FFFFFF"/>
            </a:solidFill>
            <a:latin typeface="Calibri" pitchFamily="34" charset="0"/>
            <a:ea typeface="+mn-ea"/>
            <a:cs typeface="Calibri" pitchFamily="34" charset="0"/>
          </a:endParaRPr>
        </a:p>
      </dgm:t>
    </dgm:pt>
    <dgm:pt modelId="{C102A0FE-89F8-422F-88C0-71C8D52DDAF7}" type="parTrans" cxnId="{201A37B0-A410-42C2-BE76-2F42D864128D}">
      <dgm:prSet/>
      <dgm:spPr/>
      <dgm:t>
        <a:bodyPr/>
        <a:lstStyle/>
        <a:p>
          <a:pPr algn="ctr"/>
          <a:endParaRPr lang="en-US"/>
        </a:p>
      </dgm:t>
    </dgm:pt>
    <dgm:pt modelId="{5DE55C82-9784-4F0E-BBB5-8004D925E671}" type="sibTrans" cxnId="{201A37B0-A410-42C2-BE76-2F42D864128D}">
      <dgm:prSet/>
      <dgm:spPr/>
      <dgm:t>
        <a:bodyPr/>
        <a:lstStyle/>
        <a:p>
          <a:pPr algn="ctr"/>
          <a:endParaRPr lang="en-US"/>
        </a:p>
      </dgm:t>
    </dgm:pt>
    <dgm:pt modelId="{090D0DC6-8E58-4822-88A8-A97BD2DCF716}" type="pres">
      <dgm:prSet presAssocID="{1FCFF106-6E50-4F7F-A3E2-C31D83C4A994}" presName="Name0" presStyleCnt="0">
        <dgm:presLayoutVars>
          <dgm:chMax val="7"/>
          <dgm:resizeHandles val="exact"/>
        </dgm:presLayoutVars>
      </dgm:prSet>
      <dgm:spPr/>
      <dgm:t>
        <a:bodyPr/>
        <a:lstStyle/>
        <a:p>
          <a:endParaRPr lang="en-US"/>
        </a:p>
      </dgm:t>
    </dgm:pt>
    <dgm:pt modelId="{E0E213F8-AB77-4DBB-910C-0F3175B5F23B}" type="pres">
      <dgm:prSet presAssocID="{1FCFF106-6E50-4F7F-A3E2-C31D83C4A994}" presName="comp1" presStyleCnt="0"/>
      <dgm:spPr/>
      <dgm:t>
        <a:bodyPr/>
        <a:lstStyle/>
        <a:p>
          <a:endParaRPr lang="en-US"/>
        </a:p>
      </dgm:t>
    </dgm:pt>
    <dgm:pt modelId="{D5437B95-8902-4E03-AF95-F0D2DB00F2A6}" type="pres">
      <dgm:prSet presAssocID="{1FCFF106-6E50-4F7F-A3E2-C31D83C4A994}" presName="circle1" presStyleLbl="node1" presStyleIdx="0" presStyleCnt="3" custScaleX="99262" custLinFactNeighborY="727"/>
      <dgm:spPr>
        <a:prstGeom prst="ellipse">
          <a:avLst/>
        </a:prstGeom>
      </dgm:spPr>
      <dgm:t>
        <a:bodyPr/>
        <a:lstStyle/>
        <a:p>
          <a:endParaRPr lang="en-US"/>
        </a:p>
      </dgm:t>
    </dgm:pt>
    <dgm:pt modelId="{F440B955-2A58-491F-8654-A4F5F382736E}" type="pres">
      <dgm:prSet presAssocID="{1FCFF106-6E50-4F7F-A3E2-C31D83C4A994}" presName="c1text" presStyleLbl="node1" presStyleIdx="0" presStyleCnt="3">
        <dgm:presLayoutVars>
          <dgm:bulletEnabled val="1"/>
        </dgm:presLayoutVars>
      </dgm:prSet>
      <dgm:spPr/>
      <dgm:t>
        <a:bodyPr/>
        <a:lstStyle/>
        <a:p>
          <a:endParaRPr lang="en-US"/>
        </a:p>
      </dgm:t>
    </dgm:pt>
    <dgm:pt modelId="{F154C837-ACEC-48C0-904F-F6A997EB6CC6}" type="pres">
      <dgm:prSet presAssocID="{1FCFF106-6E50-4F7F-A3E2-C31D83C4A994}" presName="comp2" presStyleCnt="0"/>
      <dgm:spPr/>
      <dgm:t>
        <a:bodyPr/>
        <a:lstStyle/>
        <a:p>
          <a:endParaRPr lang="en-US"/>
        </a:p>
      </dgm:t>
    </dgm:pt>
    <dgm:pt modelId="{443EC2DB-788F-4E65-96A6-634B7D622480}" type="pres">
      <dgm:prSet presAssocID="{1FCFF106-6E50-4F7F-A3E2-C31D83C4A994}" presName="circle2" presStyleLbl="node1" presStyleIdx="1" presStyleCnt="3" custScaleX="102862"/>
      <dgm:spPr>
        <a:prstGeom prst="ellipse">
          <a:avLst/>
        </a:prstGeom>
      </dgm:spPr>
      <dgm:t>
        <a:bodyPr/>
        <a:lstStyle/>
        <a:p>
          <a:endParaRPr lang="en-US"/>
        </a:p>
      </dgm:t>
    </dgm:pt>
    <dgm:pt modelId="{62532940-C74A-4789-9B57-CBC57142DA87}" type="pres">
      <dgm:prSet presAssocID="{1FCFF106-6E50-4F7F-A3E2-C31D83C4A994}" presName="c2text" presStyleLbl="node1" presStyleIdx="1" presStyleCnt="3">
        <dgm:presLayoutVars>
          <dgm:bulletEnabled val="1"/>
        </dgm:presLayoutVars>
      </dgm:prSet>
      <dgm:spPr/>
      <dgm:t>
        <a:bodyPr/>
        <a:lstStyle/>
        <a:p>
          <a:endParaRPr lang="en-US"/>
        </a:p>
      </dgm:t>
    </dgm:pt>
    <dgm:pt modelId="{929A5EB4-5DA2-43BD-A62C-13F849012990}" type="pres">
      <dgm:prSet presAssocID="{1FCFF106-6E50-4F7F-A3E2-C31D83C4A994}" presName="comp3" presStyleCnt="0"/>
      <dgm:spPr/>
      <dgm:t>
        <a:bodyPr/>
        <a:lstStyle/>
        <a:p>
          <a:endParaRPr lang="en-US"/>
        </a:p>
      </dgm:t>
    </dgm:pt>
    <dgm:pt modelId="{8B0ABA71-2163-4C87-87D0-51A8A85FE709}" type="pres">
      <dgm:prSet presAssocID="{1FCFF106-6E50-4F7F-A3E2-C31D83C4A994}" presName="circle3" presStyleLbl="node1" presStyleIdx="2" presStyleCnt="3"/>
      <dgm:spPr>
        <a:prstGeom prst="ellipse">
          <a:avLst/>
        </a:prstGeom>
      </dgm:spPr>
      <dgm:t>
        <a:bodyPr/>
        <a:lstStyle/>
        <a:p>
          <a:endParaRPr lang="en-US"/>
        </a:p>
      </dgm:t>
    </dgm:pt>
    <dgm:pt modelId="{3658D9A1-5C2C-4709-A30B-B95EFFDDCBA4}" type="pres">
      <dgm:prSet presAssocID="{1FCFF106-6E50-4F7F-A3E2-C31D83C4A994}" presName="c3text" presStyleLbl="node1" presStyleIdx="2" presStyleCnt="3">
        <dgm:presLayoutVars>
          <dgm:bulletEnabled val="1"/>
        </dgm:presLayoutVars>
      </dgm:prSet>
      <dgm:spPr/>
      <dgm:t>
        <a:bodyPr/>
        <a:lstStyle/>
        <a:p>
          <a:endParaRPr lang="en-US"/>
        </a:p>
      </dgm:t>
    </dgm:pt>
  </dgm:ptLst>
  <dgm:cxnLst>
    <dgm:cxn modelId="{6F28C556-2769-4129-B3FB-B8CD41E8C1FC}" srcId="{1FCFF106-6E50-4F7F-A3E2-C31D83C4A994}" destId="{F407068B-D171-49F1-99F1-2610FF6088F0}" srcOrd="1" destOrd="0" parTransId="{A306CCC1-1F8B-479A-B957-E63E8BF36E5D}" sibTransId="{45A9DC8B-04F0-4320-83F6-B1F766E6FFB7}"/>
    <dgm:cxn modelId="{201A37B0-A410-42C2-BE76-2F42D864128D}" srcId="{1FCFF106-6E50-4F7F-A3E2-C31D83C4A994}" destId="{A9ECEF42-E478-4992-BD0D-36A780F5CE61}" srcOrd="2" destOrd="0" parTransId="{C102A0FE-89F8-422F-88C0-71C8D52DDAF7}" sibTransId="{5DE55C82-9784-4F0E-BBB5-8004D925E671}"/>
    <dgm:cxn modelId="{89DBF009-0EDA-4FC1-B5E3-12FEE12E232E}" type="presOf" srcId="{03724668-4BFC-4E54-9C6D-5525D534BEFB}" destId="{D5437B95-8902-4E03-AF95-F0D2DB00F2A6}" srcOrd="0" destOrd="0" presId="urn:microsoft.com/office/officeart/2005/8/layout/venn2"/>
    <dgm:cxn modelId="{417FE23D-FA10-41CD-8816-8B18C01895B5}" type="presOf" srcId="{A9ECEF42-E478-4992-BD0D-36A780F5CE61}" destId="{3658D9A1-5C2C-4709-A30B-B95EFFDDCBA4}" srcOrd="1" destOrd="0" presId="urn:microsoft.com/office/officeart/2005/8/layout/venn2"/>
    <dgm:cxn modelId="{AF2B8EB5-B7D0-4D90-99DF-8CDFDFCC5F23}" type="presOf" srcId="{F407068B-D171-49F1-99F1-2610FF6088F0}" destId="{62532940-C74A-4789-9B57-CBC57142DA87}" srcOrd="1" destOrd="0" presId="urn:microsoft.com/office/officeart/2005/8/layout/venn2"/>
    <dgm:cxn modelId="{15E9FE78-5921-49A5-B334-D4E5C8C01BDE}" type="presOf" srcId="{A9ECEF42-E478-4992-BD0D-36A780F5CE61}" destId="{8B0ABA71-2163-4C87-87D0-51A8A85FE709}" srcOrd="0" destOrd="0" presId="urn:microsoft.com/office/officeart/2005/8/layout/venn2"/>
    <dgm:cxn modelId="{9B47EF52-E59C-4AD1-9070-F469CE017F7B}" type="presOf" srcId="{F407068B-D171-49F1-99F1-2610FF6088F0}" destId="{443EC2DB-788F-4E65-96A6-634B7D622480}" srcOrd="0" destOrd="0" presId="urn:microsoft.com/office/officeart/2005/8/layout/venn2"/>
    <dgm:cxn modelId="{9BC632A9-E2F9-43ED-A6A8-F7A4A2097159}" srcId="{1FCFF106-6E50-4F7F-A3E2-C31D83C4A994}" destId="{03724668-4BFC-4E54-9C6D-5525D534BEFB}" srcOrd="0" destOrd="0" parTransId="{92D95E3B-3430-4E00-A4D7-44A19360343D}" sibTransId="{24488DC3-B08A-4488-B2FA-66323B3CD28F}"/>
    <dgm:cxn modelId="{10B1A66F-8061-4A6B-B625-5BF8ACE3680A}" type="presOf" srcId="{03724668-4BFC-4E54-9C6D-5525D534BEFB}" destId="{F440B955-2A58-491F-8654-A4F5F382736E}" srcOrd="1" destOrd="0" presId="urn:microsoft.com/office/officeart/2005/8/layout/venn2"/>
    <dgm:cxn modelId="{A1FC92C4-1F5A-4F71-B4CC-88E78CCC656D}" type="presOf" srcId="{1FCFF106-6E50-4F7F-A3E2-C31D83C4A994}" destId="{090D0DC6-8E58-4822-88A8-A97BD2DCF716}" srcOrd="0" destOrd="0" presId="urn:microsoft.com/office/officeart/2005/8/layout/venn2"/>
    <dgm:cxn modelId="{8E51EA98-DC48-45F2-8AD2-80F3E0C99E28}" type="presParOf" srcId="{090D0DC6-8E58-4822-88A8-A97BD2DCF716}" destId="{E0E213F8-AB77-4DBB-910C-0F3175B5F23B}" srcOrd="0" destOrd="0" presId="urn:microsoft.com/office/officeart/2005/8/layout/venn2"/>
    <dgm:cxn modelId="{DD01EA6C-70D3-4A22-BF37-781C91BE51C7}" type="presParOf" srcId="{E0E213F8-AB77-4DBB-910C-0F3175B5F23B}" destId="{D5437B95-8902-4E03-AF95-F0D2DB00F2A6}" srcOrd="0" destOrd="0" presId="urn:microsoft.com/office/officeart/2005/8/layout/venn2"/>
    <dgm:cxn modelId="{226220C9-0505-40A4-BE79-468A48125FCE}" type="presParOf" srcId="{E0E213F8-AB77-4DBB-910C-0F3175B5F23B}" destId="{F440B955-2A58-491F-8654-A4F5F382736E}" srcOrd="1" destOrd="0" presId="urn:microsoft.com/office/officeart/2005/8/layout/venn2"/>
    <dgm:cxn modelId="{2A98B0AF-BDFD-42E9-B040-0287192005A6}" type="presParOf" srcId="{090D0DC6-8E58-4822-88A8-A97BD2DCF716}" destId="{F154C837-ACEC-48C0-904F-F6A997EB6CC6}" srcOrd="1" destOrd="0" presId="urn:microsoft.com/office/officeart/2005/8/layout/venn2"/>
    <dgm:cxn modelId="{E0629396-D604-408B-8A6B-0C0CC827068E}" type="presParOf" srcId="{F154C837-ACEC-48C0-904F-F6A997EB6CC6}" destId="{443EC2DB-788F-4E65-96A6-634B7D622480}" srcOrd="0" destOrd="0" presId="urn:microsoft.com/office/officeart/2005/8/layout/venn2"/>
    <dgm:cxn modelId="{86DBBB6E-8B7A-4ED0-B4CC-B5850F81E6DD}" type="presParOf" srcId="{F154C837-ACEC-48C0-904F-F6A997EB6CC6}" destId="{62532940-C74A-4789-9B57-CBC57142DA87}" srcOrd="1" destOrd="0" presId="urn:microsoft.com/office/officeart/2005/8/layout/venn2"/>
    <dgm:cxn modelId="{68632151-66B8-4C37-A4C2-88C502CED53D}" type="presParOf" srcId="{090D0DC6-8E58-4822-88A8-A97BD2DCF716}" destId="{929A5EB4-5DA2-43BD-A62C-13F849012990}" srcOrd="2" destOrd="0" presId="urn:microsoft.com/office/officeart/2005/8/layout/venn2"/>
    <dgm:cxn modelId="{B8E9A4D7-D33B-4FA5-9AE9-9689E1A779CF}" type="presParOf" srcId="{929A5EB4-5DA2-43BD-A62C-13F849012990}" destId="{8B0ABA71-2163-4C87-87D0-51A8A85FE709}" srcOrd="0" destOrd="0" presId="urn:microsoft.com/office/officeart/2005/8/layout/venn2"/>
    <dgm:cxn modelId="{70374610-2E99-412E-83A4-647BA1FA0644}" type="presParOf" srcId="{929A5EB4-5DA2-43BD-A62C-13F849012990}" destId="{3658D9A1-5C2C-4709-A30B-B95EFFDDCBA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49681-77C5-4C6D-B884-4D21DC87A22D}"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US"/>
        </a:p>
      </dgm:t>
    </dgm:pt>
    <dgm:pt modelId="{1A7AB1E5-02DD-4AE7-83F6-676E7B6B18F4}">
      <dgm:prSet phldrT="[Text]" custT="1"/>
      <dgm:spPr/>
      <dgm:t>
        <a:bodyPr/>
        <a:lstStyle/>
        <a:p>
          <a:r>
            <a:rPr lang="en-US" altLang="en-US" sz="1200" b="1" dirty="0" smtClean="0">
              <a:solidFill>
                <a:schemeClr val="tx1"/>
              </a:solidFill>
            </a:rPr>
            <a:t>1: The Current State of Survivorship Care and the Role of Primary Care Providers </a:t>
          </a:r>
          <a:endParaRPr lang="en-US" sz="1200" b="1" dirty="0">
            <a:solidFill>
              <a:schemeClr val="tx1"/>
            </a:solidFill>
          </a:endParaRPr>
        </a:p>
      </dgm:t>
    </dgm:pt>
    <dgm:pt modelId="{51EF72C9-390F-4D55-B1F1-FF89D553C765}" type="parTrans" cxnId="{E8B674DC-FEE6-4E75-881E-E02D7B458472}">
      <dgm:prSet/>
      <dgm:spPr/>
      <dgm:t>
        <a:bodyPr/>
        <a:lstStyle/>
        <a:p>
          <a:endParaRPr lang="en-US" sz="1200" b="1"/>
        </a:p>
      </dgm:t>
    </dgm:pt>
    <dgm:pt modelId="{38A9198B-79CA-43F4-8456-4B4DB77E06E1}" type="sibTrans" cxnId="{E8B674DC-FEE6-4E75-881E-E02D7B458472}">
      <dgm:prSet/>
      <dgm:spPr/>
      <dgm:t>
        <a:bodyPr/>
        <a:lstStyle/>
        <a:p>
          <a:endParaRPr lang="en-US" sz="1200" b="1"/>
        </a:p>
      </dgm:t>
    </dgm:pt>
    <dgm:pt modelId="{0359B44B-DC23-4E58-9C6F-159CDA731CC4}">
      <dgm:prSet phldrT="[Text]" custT="1"/>
      <dgm:spPr/>
      <dgm:t>
        <a:bodyPr/>
        <a:lstStyle/>
        <a:p>
          <a:pPr marL="228600" indent="-228600"/>
          <a:r>
            <a:rPr lang="en-US" altLang="en-US" sz="1200" b="1" dirty="0" smtClean="0">
              <a:solidFill>
                <a:schemeClr val="tx1"/>
              </a:solidFill>
            </a:rPr>
            <a:t>2:  Late Effects of Cancer and its Treatments: Managing Comorbidities and Coordinating  with Specialty Providers</a:t>
          </a:r>
          <a:endParaRPr lang="en-US" sz="1200" b="1" dirty="0">
            <a:solidFill>
              <a:schemeClr val="tx1"/>
            </a:solidFill>
          </a:endParaRPr>
        </a:p>
      </dgm:t>
    </dgm:pt>
    <dgm:pt modelId="{52619BF4-BDEA-49A6-8662-2223AD4326A9}" type="parTrans" cxnId="{53436E34-B61F-4B88-B844-B545B9314941}">
      <dgm:prSet/>
      <dgm:spPr/>
      <dgm:t>
        <a:bodyPr/>
        <a:lstStyle/>
        <a:p>
          <a:endParaRPr lang="en-US" sz="1200" b="1"/>
        </a:p>
      </dgm:t>
    </dgm:pt>
    <dgm:pt modelId="{0E4C835D-4535-42A7-8B3C-A06CDDFB2BD1}" type="sibTrans" cxnId="{53436E34-B61F-4B88-B844-B545B9314941}">
      <dgm:prSet/>
      <dgm:spPr/>
      <dgm:t>
        <a:bodyPr/>
        <a:lstStyle/>
        <a:p>
          <a:endParaRPr lang="en-US" sz="1200" b="1"/>
        </a:p>
      </dgm:t>
    </dgm:pt>
    <dgm:pt modelId="{D3EAE9E9-4AFF-4588-920D-F0746F79DD47}">
      <dgm:prSet phldrT="[Text]" custT="1"/>
      <dgm:spPr/>
      <dgm:t>
        <a:bodyPr/>
        <a:lstStyle/>
        <a:p>
          <a:pPr marL="228600" indent="-228600"/>
          <a:r>
            <a:rPr lang="en-US" altLang="en-US" sz="1200" b="1" dirty="0" smtClean="0">
              <a:solidFill>
                <a:schemeClr val="tx1"/>
              </a:solidFill>
            </a:rPr>
            <a:t>3:  Late Effects of Cancer and its Treatment: Meeting the Psychosocial Health Care Needs of Survivors</a:t>
          </a:r>
          <a:endParaRPr lang="en-US" sz="1200" b="1" dirty="0">
            <a:solidFill>
              <a:schemeClr val="tx1"/>
            </a:solidFill>
          </a:endParaRPr>
        </a:p>
      </dgm:t>
    </dgm:pt>
    <dgm:pt modelId="{21AD6530-166F-4FDC-B302-3667D4B8714A}" type="parTrans" cxnId="{6D19FE7A-BE04-4989-B690-9B32FA7BB6AE}">
      <dgm:prSet/>
      <dgm:spPr/>
      <dgm:t>
        <a:bodyPr/>
        <a:lstStyle/>
        <a:p>
          <a:endParaRPr lang="en-US" sz="1200" b="1"/>
        </a:p>
      </dgm:t>
    </dgm:pt>
    <dgm:pt modelId="{B8F274F5-CEBF-4873-A38A-12608B75CFC2}" type="sibTrans" cxnId="{6D19FE7A-BE04-4989-B690-9B32FA7BB6AE}">
      <dgm:prSet/>
      <dgm:spPr/>
      <dgm:t>
        <a:bodyPr/>
        <a:lstStyle/>
        <a:p>
          <a:endParaRPr lang="en-US" sz="1200" b="1"/>
        </a:p>
      </dgm:t>
    </dgm:pt>
    <dgm:pt modelId="{11C216C7-3BD1-40BD-B1B7-D4AE469E0FB9}">
      <dgm:prSet phldrT="[Text]" custT="1"/>
      <dgm:spPr/>
      <dgm:t>
        <a:bodyPr/>
        <a:lstStyle/>
        <a:p>
          <a:pPr marL="233363" indent="-233363"/>
          <a:r>
            <a:rPr lang="en-US" altLang="en-US" sz="1200" b="1" dirty="0" smtClean="0">
              <a:solidFill>
                <a:schemeClr val="tx1"/>
              </a:solidFill>
            </a:rPr>
            <a:t>4:  The Importance of Prevention in Cancer Survivorship: Empowering Survivors to Live Well</a:t>
          </a:r>
          <a:endParaRPr lang="en-US" sz="1200" b="1" dirty="0">
            <a:solidFill>
              <a:schemeClr val="tx1"/>
            </a:solidFill>
          </a:endParaRPr>
        </a:p>
      </dgm:t>
    </dgm:pt>
    <dgm:pt modelId="{4EB5198D-53A1-4C86-81B9-03945BB79246}" type="parTrans" cxnId="{38606CA5-4428-4EA4-BF42-C28161A7D7F2}">
      <dgm:prSet/>
      <dgm:spPr/>
      <dgm:t>
        <a:bodyPr/>
        <a:lstStyle/>
        <a:p>
          <a:endParaRPr lang="en-US" sz="1200" b="1"/>
        </a:p>
      </dgm:t>
    </dgm:pt>
    <dgm:pt modelId="{ADE30A20-C0E1-4740-8D9D-2891A932B572}" type="sibTrans" cxnId="{38606CA5-4428-4EA4-BF42-C28161A7D7F2}">
      <dgm:prSet/>
      <dgm:spPr/>
      <dgm:t>
        <a:bodyPr/>
        <a:lstStyle/>
        <a:p>
          <a:endParaRPr lang="en-US" sz="1200" b="1"/>
        </a:p>
      </dgm:t>
    </dgm:pt>
    <dgm:pt modelId="{5144E5C9-467D-40DE-BC75-862EDB738CE2}">
      <dgm:prSet phldrT="[Text]" custT="1"/>
      <dgm:spPr/>
      <dgm:t>
        <a:bodyPr/>
        <a:lstStyle/>
        <a:p>
          <a:r>
            <a:rPr lang="en-US" altLang="en-US" sz="1200" b="1" dirty="0" smtClean="0">
              <a:solidFill>
                <a:schemeClr val="tx1"/>
              </a:solidFill>
            </a:rPr>
            <a:t>5: A Team Approach: Survivorship Care Coordination</a:t>
          </a:r>
          <a:endParaRPr lang="en-US" sz="1200" b="1" dirty="0">
            <a:solidFill>
              <a:schemeClr val="tx1"/>
            </a:solidFill>
          </a:endParaRPr>
        </a:p>
      </dgm:t>
    </dgm:pt>
    <dgm:pt modelId="{69D7DFD4-A8F6-4E5E-A69B-A17F12C0F7EB}" type="parTrans" cxnId="{216AC799-92A9-47E4-B87E-8220D41B7228}">
      <dgm:prSet/>
      <dgm:spPr/>
      <dgm:t>
        <a:bodyPr/>
        <a:lstStyle/>
        <a:p>
          <a:endParaRPr lang="en-US" sz="1200" b="1"/>
        </a:p>
      </dgm:t>
    </dgm:pt>
    <dgm:pt modelId="{3795C88B-3406-4242-8F6F-268D98B6470F}" type="sibTrans" cxnId="{216AC799-92A9-47E4-B87E-8220D41B7228}">
      <dgm:prSet/>
      <dgm:spPr/>
      <dgm:t>
        <a:bodyPr/>
        <a:lstStyle/>
        <a:p>
          <a:endParaRPr lang="en-US" sz="1200" b="1"/>
        </a:p>
      </dgm:t>
    </dgm:pt>
    <dgm:pt modelId="{F7BB805B-EFD4-4374-A179-61B93D3FB6BE}">
      <dgm:prSet phldrT="[Text]" custT="1"/>
      <dgm:spPr/>
      <dgm:t>
        <a:bodyPr/>
        <a:lstStyle/>
        <a:p>
          <a:r>
            <a:rPr lang="en-US" sz="1200" b="1" dirty="0" smtClean="0">
              <a:solidFill>
                <a:schemeClr val="tx1"/>
              </a:solidFill>
            </a:rPr>
            <a:t>6: Cancer Recovery and Rehabilitation</a:t>
          </a:r>
          <a:endParaRPr lang="en-US" sz="1200" b="1" dirty="0">
            <a:solidFill>
              <a:schemeClr val="tx1"/>
            </a:solidFill>
          </a:endParaRPr>
        </a:p>
      </dgm:t>
    </dgm:pt>
    <dgm:pt modelId="{9C98E586-4AF1-4DEE-8445-CBA027E42B93}" type="parTrans" cxnId="{287A2737-D38B-44AF-A9AD-E888B372D282}">
      <dgm:prSet/>
      <dgm:spPr/>
      <dgm:t>
        <a:bodyPr/>
        <a:lstStyle/>
        <a:p>
          <a:endParaRPr lang="en-US" sz="1200" b="1"/>
        </a:p>
      </dgm:t>
    </dgm:pt>
    <dgm:pt modelId="{A98192C2-6373-49B7-B643-958F454B5F0B}" type="sibTrans" cxnId="{287A2737-D38B-44AF-A9AD-E888B372D282}">
      <dgm:prSet/>
      <dgm:spPr/>
      <dgm:t>
        <a:bodyPr/>
        <a:lstStyle/>
        <a:p>
          <a:endParaRPr lang="en-US" sz="1200" b="1"/>
        </a:p>
      </dgm:t>
    </dgm:pt>
    <dgm:pt modelId="{087D8F5C-26C0-49A2-9B3D-546AD2716AB9}">
      <dgm:prSet phldrT="[Text]" custT="1"/>
      <dgm:spPr/>
      <dgm:t>
        <a:bodyPr/>
        <a:lstStyle/>
        <a:p>
          <a:r>
            <a:rPr lang="en-US" sz="1200" b="1" dirty="0" smtClean="0">
              <a:solidFill>
                <a:schemeClr val="tx1"/>
              </a:solidFill>
            </a:rPr>
            <a:t>7: Spotlight on Prostate Cancer Survivorship: Clinical Follow-Up Care Guidelines for Primary Care Providers </a:t>
          </a:r>
          <a:endParaRPr lang="en-US" sz="1200" b="1" dirty="0">
            <a:solidFill>
              <a:schemeClr val="tx1"/>
            </a:solidFill>
          </a:endParaRPr>
        </a:p>
      </dgm:t>
    </dgm:pt>
    <dgm:pt modelId="{3A912037-F84A-494B-998B-9CA5A2CF142F}" type="parTrans" cxnId="{699988DB-C4F5-4B59-AD97-4EDCAD9907ED}">
      <dgm:prSet/>
      <dgm:spPr/>
      <dgm:t>
        <a:bodyPr/>
        <a:lstStyle/>
        <a:p>
          <a:endParaRPr lang="en-US" sz="1200"/>
        </a:p>
      </dgm:t>
    </dgm:pt>
    <dgm:pt modelId="{EB235041-56A5-4282-A6FD-1095D2AE51B4}" type="sibTrans" cxnId="{699988DB-C4F5-4B59-AD97-4EDCAD9907ED}">
      <dgm:prSet/>
      <dgm:spPr/>
      <dgm:t>
        <a:bodyPr/>
        <a:lstStyle/>
        <a:p>
          <a:endParaRPr lang="en-US" sz="1200"/>
        </a:p>
      </dgm:t>
    </dgm:pt>
    <dgm:pt modelId="{A57680E4-D889-401C-9536-5AA21078EC15}" type="pres">
      <dgm:prSet presAssocID="{4B449681-77C5-4C6D-B884-4D21DC87A22D}" presName="Name0" presStyleCnt="0">
        <dgm:presLayoutVars>
          <dgm:chMax val="7"/>
          <dgm:chPref val="7"/>
          <dgm:dir/>
        </dgm:presLayoutVars>
      </dgm:prSet>
      <dgm:spPr/>
      <dgm:t>
        <a:bodyPr/>
        <a:lstStyle/>
        <a:p>
          <a:endParaRPr lang="en-US"/>
        </a:p>
      </dgm:t>
    </dgm:pt>
    <dgm:pt modelId="{9E2D5871-87BC-4F6C-8093-9985254D3D0F}" type="pres">
      <dgm:prSet presAssocID="{4B449681-77C5-4C6D-B884-4D21DC87A22D}" presName="Name1" presStyleCnt="0"/>
      <dgm:spPr/>
      <dgm:t>
        <a:bodyPr/>
        <a:lstStyle/>
        <a:p>
          <a:endParaRPr lang="en-US"/>
        </a:p>
      </dgm:t>
    </dgm:pt>
    <dgm:pt modelId="{95FBF703-8B4D-48B3-8730-D1F38DDFC2E0}" type="pres">
      <dgm:prSet presAssocID="{4B449681-77C5-4C6D-B884-4D21DC87A22D}" presName="cycle" presStyleCnt="0"/>
      <dgm:spPr/>
      <dgm:t>
        <a:bodyPr/>
        <a:lstStyle/>
        <a:p>
          <a:endParaRPr lang="en-US"/>
        </a:p>
      </dgm:t>
    </dgm:pt>
    <dgm:pt modelId="{850ECD14-7642-4995-BDD1-EB3109295C3D}" type="pres">
      <dgm:prSet presAssocID="{4B449681-77C5-4C6D-B884-4D21DC87A22D}" presName="srcNode" presStyleLbl="node1" presStyleIdx="0" presStyleCnt="7"/>
      <dgm:spPr/>
      <dgm:t>
        <a:bodyPr/>
        <a:lstStyle/>
        <a:p>
          <a:endParaRPr lang="en-US"/>
        </a:p>
      </dgm:t>
    </dgm:pt>
    <dgm:pt modelId="{8A6D7ADD-6F2A-4113-B289-4BF6CD4A082F}" type="pres">
      <dgm:prSet presAssocID="{4B449681-77C5-4C6D-B884-4D21DC87A22D}" presName="conn" presStyleLbl="parChTrans1D2" presStyleIdx="0" presStyleCnt="1"/>
      <dgm:spPr/>
      <dgm:t>
        <a:bodyPr/>
        <a:lstStyle/>
        <a:p>
          <a:endParaRPr lang="en-US"/>
        </a:p>
      </dgm:t>
    </dgm:pt>
    <dgm:pt modelId="{94828A15-8720-423A-B0DD-4F45FE25D9A6}" type="pres">
      <dgm:prSet presAssocID="{4B449681-77C5-4C6D-B884-4D21DC87A22D}" presName="extraNode" presStyleLbl="node1" presStyleIdx="0" presStyleCnt="7"/>
      <dgm:spPr/>
      <dgm:t>
        <a:bodyPr/>
        <a:lstStyle/>
        <a:p>
          <a:endParaRPr lang="en-US"/>
        </a:p>
      </dgm:t>
    </dgm:pt>
    <dgm:pt modelId="{891C1CFE-157E-41AE-92E1-5F05448149CD}" type="pres">
      <dgm:prSet presAssocID="{4B449681-77C5-4C6D-B884-4D21DC87A22D}" presName="dstNode" presStyleLbl="node1" presStyleIdx="0" presStyleCnt="7"/>
      <dgm:spPr/>
      <dgm:t>
        <a:bodyPr/>
        <a:lstStyle/>
        <a:p>
          <a:endParaRPr lang="en-US"/>
        </a:p>
      </dgm:t>
    </dgm:pt>
    <dgm:pt modelId="{DDDF3837-3EAF-4166-84F8-C7E0A9B95E91}" type="pres">
      <dgm:prSet presAssocID="{1A7AB1E5-02DD-4AE7-83F6-676E7B6B18F4}" presName="text_1" presStyleLbl="node1" presStyleIdx="0" presStyleCnt="7">
        <dgm:presLayoutVars>
          <dgm:bulletEnabled val="1"/>
        </dgm:presLayoutVars>
      </dgm:prSet>
      <dgm:spPr/>
      <dgm:t>
        <a:bodyPr/>
        <a:lstStyle/>
        <a:p>
          <a:endParaRPr lang="en-US"/>
        </a:p>
      </dgm:t>
    </dgm:pt>
    <dgm:pt modelId="{E8F5D85F-756F-4FE7-B701-F62B15E02789}" type="pres">
      <dgm:prSet presAssocID="{1A7AB1E5-02DD-4AE7-83F6-676E7B6B18F4}" presName="accent_1" presStyleCnt="0"/>
      <dgm:spPr/>
      <dgm:t>
        <a:bodyPr/>
        <a:lstStyle/>
        <a:p>
          <a:endParaRPr lang="en-US"/>
        </a:p>
      </dgm:t>
    </dgm:pt>
    <dgm:pt modelId="{6BA291CF-76D2-464A-933C-924C63E43212}" type="pres">
      <dgm:prSet presAssocID="{1A7AB1E5-02DD-4AE7-83F6-676E7B6B18F4}" presName="accentRepeatNode" presStyleLbl="solidFgAcc1" presStyleIdx="0" presStyleCnt="7"/>
      <dgm:spPr/>
      <dgm:t>
        <a:bodyPr/>
        <a:lstStyle/>
        <a:p>
          <a:endParaRPr lang="en-US"/>
        </a:p>
      </dgm:t>
    </dgm:pt>
    <dgm:pt modelId="{5EE18C30-1CFA-40EE-BD20-71AD0704A33F}" type="pres">
      <dgm:prSet presAssocID="{0359B44B-DC23-4E58-9C6F-159CDA731CC4}" presName="text_2" presStyleLbl="node1" presStyleIdx="1" presStyleCnt="7">
        <dgm:presLayoutVars>
          <dgm:bulletEnabled val="1"/>
        </dgm:presLayoutVars>
      </dgm:prSet>
      <dgm:spPr/>
      <dgm:t>
        <a:bodyPr/>
        <a:lstStyle/>
        <a:p>
          <a:endParaRPr lang="en-US"/>
        </a:p>
      </dgm:t>
    </dgm:pt>
    <dgm:pt modelId="{20547C9E-7DDD-4A5D-95A4-C2AFBFD91047}" type="pres">
      <dgm:prSet presAssocID="{0359B44B-DC23-4E58-9C6F-159CDA731CC4}" presName="accent_2" presStyleCnt="0"/>
      <dgm:spPr/>
      <dgm:t>
        <a:bodyPr/>
        <a:lstStyle/>
        <a:p>
          <a:endParaRPr lang="en-US"/>
        </a:p>
      </dgm:t>
    </dgm:pt>
    <dgm:pt modelId="{AA010271-3631-4C59-8AED-5318B9CB7E43}" type="pres">
      <dgm:prSet presAssocID="{0359B44B-DC23-4E58-9C6F-159CDA731CC4}" presName="accentRepeatNode" presStyleLbl="solidFgAcc1" presStyleIdx="1" presStyleCnt="7"/>
      <dgm:spPr/>
      <dgm:t>
        <a:bodyPr/>
        <a:lstStyle/>
        <a:p>
          <a:endParaRPr lang="en-US"/>
        </a:p>
      </dgm:t>
    </dgm:pt>
    <dgm:pt modelId="{AFFD1297-58CA-48CD-8A99-7FAEE480AEF2}" type="pres">
      <dgm:prSet presAssocID="{D3EAE9E9-4AFF-4588-920D-F0746F79DD47}" presName="text_3" presStyleLbl="node1" presStyleIdx="2" presStyleCnt="7">
        <dgm:presLayoutVars>
          <dgm:bulletEnabled val="1"/>
        </dgm:presLayoutVars>
      </dgm:prSet>
      <dgm:spPr/>
      <dgm:t>
        <a:bodyPr/>
        <a:lstStyle/>
        <a:p>
          <a:endParaRPr lang="en-US"/>
        </a:p>
      </dgm:t>
    </dgm:pt>
    <dgm:pt modelId="{9CB50BEF-F0DD-4906-A373-54C07F136721}" type="pres">
      <dgm:prSet presAssocID="{D3EAE9E9-4AFF-4588-920D-F0746F79DD47}" presName="accent_3" presStyleCnt="0"/>
      <dgm:spPr/>
      <dgm:t>
        <a:bodyPr/>
        <a:lstStyle/>
        <a:p>
          <a:endParaRPr lang="en-US"/>
        </a:p>
      </dgm:t>
    </dgm:pt>
    <dgm:pt modelId="{E8987B48-658F-40B3-BBD3-7C0437F9112A}" type="pres">
      <dgm:prSet presAssocID="{D3EAE9E9-4AFF-4588-920D-F0746F79DD47}" presName="accentRepeatNode" presStyleLbl="solidFgAcc1" presStyleIdx="2" presStyleCnt="7"/>
      <dgm:spPr/>
      <dgm:t>
        <a:bodyPr/>
        <a:lstStyle/>
        <a:p>
          <a:endParaRPr lang="en-US"/>
        </a:p>
      </dgm:t>
    </dgm:pt>
    <dgm:pt modelId="{EAB739FE-7CC9-4599-B45E-0B04FBB2CEA0}" type="pres">
      <dgm:prSet presAssocID="{11C216C7-3BD1-40BD-B1B7-D4AE469E0FB9}" presName="text_4" presStyleLbl="node1" presStyleIdx="3" presStyleCnt="7">
        <dgm:presLayoutVars>
          <dgm:bulletEnabled val="1"/>
        </dgm:presLayoutVars>
      </dgm:prSet>
      <dgm:spPr/>
      <dgm:t>
        <a:bodyPr/>
        <a:lstStyle/>
        <a:p>
          <a:endParaRPr lang="en-US"/>
        </a:p>
      </dgm:t>
    </dgm:pt>
    <dgm:pt modelId="{6DAAF522-9AD2-4E1B-8993-745FE73C0604}" type="pres">
      <dgm:prSet presAssocID="{11C216C7-3BD1-40BD-B1B7-D4AE469E0FB9}" presName="accent_4" presStyleCnt="0"/>
      <dgm:spPr/>
      <dgm:t>
        <a:bodyPr/>
        <a:lstStyle/>
        <a:p>
          <a:endParaRPr lang="en-US"/>
        </a:p>
      </dgm:t>
    </dgm:pt>
    <dgm:pt modelId="{CCCE14DC-3536-4802-B38D-C802BCAD8DF9}" type="pres">
      <dgm:prSet presAssocID="{11C216C7-3BD1-40BD-B1B7-D4AE469E0FB9}" presName="accentRepeatNode" presStyleLbl="solidFgAcc1" presStyleIdx="3" presStyleCnt="7"/>
      <dgm:spPr/>
      <dgm:t>
        <a:bodyPr/>
        <a:lstStyle/>
        <a:p>
          <a:endParaRPr lang="en-US"/>
        </a:p>
      </dgm:t>
    </dgm:pt>
    <dgm:pt modelId="{A072C7F5-2777-413F-98CC-9C6FE4943D10}" type="pres">
      <dgm:prSet presAssocID="{5144E5C9-467D-40DE-BC75-862EDB738CE2}" presName="text_5" presStyleLbl="node1" presStyleIdx="4" presStyleCnt="7">
        <dgm:presLayoutVars>
          <dgm:bulletEnabled val="1"/>
        </dgm:presLayoutVars>
      </dgm:prSet>
      <dgm:spPr/>
      <dgm:t>
        <a:bodyPr/>
        <a:lstStyle/>
        <a:p>
          <a:endParaRPr lang="en-US"/>
        </a:p>
      </dgm:t>
    </dgm:pt>
    <dgm:pt modelId="{CB3EDFEA-B5D1-418E-AB3A-05CBB811AE59}" type="pres">
      <dgm:prSet presAssocID="{5144E5C9-467D-40DE-BC75-862EDB738CE2}" presName="accent_5" presStyleCnt="0"/>
      <dgm:spPr/>
      <dgm:t>
        <a:bodyPr/>
        <a:lstStyle/>
        <a:p>
          <a:endParaRPr lang="en-US"/>
        </a:p>
      </dgm:t>
    </dgm:pt>
    <dgm:pt modelId="{93BBE7F4-3C3B-4EF0-A5EC-B1C4B56998B6}" type="pres">
      <dgm:prSet presAssocID="{5144E5C9-467D-40DE-BC75-862EDB738CE2}" presName="accentRepeatNode" presStyleLbl="solidFgAcc1" presStyleIdx="4" presStyleCnt="7"/>
      <dgm:spPr/>
      <dgm:t>
        <a:bodyPr/>
        <a:lstStyle/>
        <a:p>
          <a:endParaRPr lang="en-US"/>
        </a:p>
      </dgm:t>
    </dgm:pt>
    <dgm:pt modelId="{B3EAB81D-5919-4383-A091-5B9152C714EC}" type="pres">
      <dgm:prSet presAssocID="{F7BB805B-EFD4-4374-A179-61B93D3FB6BE}" presName="text_6" presStyleLbl="node1" presStyleIdx="5" presStyleCnt="7">
        <dgm:presLayoutVars>
          <dgm:bulletEnabled val="1"/>
        </dgm:presLayoutVars>
      </dgm:prSet>
      <dgm:spPr/>
      <dgm:t>
        <a:bodyPr/>
        <a:lstStyle/>
        <a:p>
          <a:endParaRPr lang="en-US"/>
        </a:p>
      </dgm:t>
    </dgm:pt>
    <dgm:pt modelId="{AD235DFD-9DD5-4050-B2EA-AA3E538070F3}" type="pres">
      <dgm:prSet presAssocID="{F7BB805B-EFD4-4374-A179-61B93D3FB6BE}" presName="accent_6" presStyleCnt="0"/>
      <dgm:spPr/>
      <dgm:t>
        <a:bodyPr/>
        <a:lstStyle/>
        <a:p>
          <a:endParaRPr lang="en-US"/>
        </a:p>
      </dgm:t>
    </dgm:pt>
    <dgm:pt modelId="{B900A946-8420-48D4-9E45-2CF00553DC6A}" type="pres">
      <dgm:prSet presAssocID="{F7BB805B-EFD4-4374-A179-61B93D3FB6BE}" presName="accentRepeatNode" presStyleLbl="solidFgAcc1" presStyleIdx="5" presStyleCnt="7"/>
      <dgm:spPr/>
      <dgm:t>
        <a:bodyPr/>
        <a:lstStyle/>
        <a:p>
          <a:endParaRPr lang="en-US"/>
        </a:p>
      </dgm:t>
    </dgm:pt>
    <dgm:pt modelId="{DA4DBFC9-A526-4984-9FF3-5A7EC196FC86}" type="pres">
      <dgm:prSet presAssocID="{087D8F5C-26C0-49A2-9B3D-546AD2716AB9}" presName="text_7" presStyleLbl="node1" presStyleIdx="6" presStyleCnt="7">
        <dgm:presLayoutVars>
          <dgm:bulletEnabled val="1"/>
        </dgm:presLayoutVars>
      </dgm:prSet>
      <dgm:spPr/>
      <dgm:t>
        <a:bodyPr/>
        <a:lstStyle/>
        <a:p>
          <a:endParaRPr lang="en-US"/>
        </a:p>
      </dgm:t>
    </dgm:pt>
    <dgm:pt modelId="{48EAABDA-6E40-4208-A5D3-D2502B0C55DA}" type="pres">
      <dgm:prSet presAssocID="{087D8F5C-26C0-49A2-9B3D-546AD2716AB9}" presName="accent_7" presStyleCnt="0"/>
      <dgm:spPr/>
    </dgm:pt>
    <dgm:pt modelId="{A6F3D60E-E6C6-4FA3-A34B-F3D0181912E8}" type="pres">
      <dgm:prSet presAssocID="{087D8F5C-26C0-49A2-9B3D-546AD2716AB9}" presName="accentRepeatNode" presStyleLbl="solidFgAcc1" presStyleIdx="6" presStyleCnt="7"/>
      <dgm:spPr/>
    </dgm:pt>
  </dgm:ptLst>
  <dgm:cxnLst>
    <dgm:cxn modelId="{216AC799-92A9-47E4-B87E-8220D41B7228}" srcId="{4B449681-77C5-4C6D-B884-4D21DC87A22D}" destId="{5144E5C9-467D-40DE-BC75-862EDB738CE2}" srcOrd="4" destOrd="0" parTransId="{69D7DFD4-A8F6-4E5E-A69B-A17F12C0F7EB}" sibTransId="{3795C88B-3406-4242-8F6F-268D98B6470F}"/>
    <dgm:cxn modelId="{6D19FE7A-BE04-4989-B690-9B32FA7BB6AE}" srcId="{4B449681-77C5-4C6D-B884-4D21DC87A22D}" destId="{D3EAE9E9-4AFF-4588-920D-F0746F79DD47}" srcOrd="2" destOrd="0" parTransId="{21AD6530-166F-4FDC-B302-3667D4B8714A}" sibTransId="{B8F274F5-CEBF-4873-A38A-12608B75CFC2}"/>
    <dgm:cxn modelId="{D6BE5E4A-BF77-4533-B598-2A755F33B985}" type="presOf" srcId="{0359B44B-DC23-4E58-9C6F-159CDA731CC4}" destId="{5EE18C30-1CFA-40EE-BD20-71AD0704A33F}" srcOrd="0" destOrd="0" presId="urn:microsoft.com/office/officeart/2008/layout/VerticalCurvedList"/>
    <dgm:cxn modelId="{A2A9B606-11D0-4104-9B12-6AEEBA476AC3}" type="presOf" srcId="{F7BB805B-EFD4-4374-A179-61B93D3FB6BE}" destId="{B3EAB81D-5919-4383-A091-5B9152C714EC}" srcOrd="0" destOrd="0" presId="urn:microsoft.com/office/officeart/2008/layout/VerticalCurvedList"/>
    <dgm:cxn modelId="{38606CA5-4428-4EA4-BF42-C28161A7D7F2}" srcId="{4B449681-77C5-4C6D-B884-4D21DC87A22D}" destId="{11C216C7-3BD1-40BD-B1B7-D4AE469E0FB9}" srcOrd="3" destOrd="0" parTransId="{4EB5198D-53A1-4C86-81B9-03945BB79246}" sibTransId="{ADE30A20-C0E1-4740-8D9D-2891A932B572}"/>
    <dgm:cxn modelId="{287A2737-D38B-44AF-A9AD-E888B372D282}" srcId="{4B449681-77C5-4C6D-B884-4D21DC87A22D}" destId="{F7BB805B-EFD4-4374-A179-61B93D3FB6BE}" srcOrd="5" destOrd="0" parTransId="{9C98E586-4AF1-4DEE-8445-CBA027E42B93}" sibTransId="{A98192C2-6373-49B7-B643-958F454B5F0B}"/>
    <dgm:cxn modelId="{699988DB-C4F5-4B59-AD97-4EDCAD9907ED}" srcId="{4B449681-77C5-4C6D-B884-4D21DC87A22D}" destId="{087D8F5C-26C0-49A2-9B3D-546AD2716AB9}" srcOrd="6" destOrd="0" parTransId="{3A912037-F84A-494B-998B-9CA5A2CF142F}" sibTransId="{EB235041-56A5-4282-A6FD-1095D2AE51B4}"/>
    <dgm:cxn modelId="{1BFA125A-826A-4365-8B71-3A26E468D899}" type="presOf" srcId="{087D8F5C-26C0-49A2-9B3D-546AD2716AB9}" destId="{DA4DBFC9-A526-4984-9FF3-5A7EC196FC86}" srcOrd="0" destOrd="0" presId="urn:microsoft.com/office/officeart/2008/layout/VerticalCurvedList"/>
    <dgm:cxn modelId="{E8B674DC-FEE6-4E75-881E-E02D7B458472}" srcId="{4B449681-77C5-4C6D-B884-4D21DC87A22D}" destId="{1A7AB1E5-02DD-4AE7-83F6-676E7B6B18F4}" srcOrd="0" destOrd="0" parTransId="{51EF72C9-390F-4D55-B1F1-FF89D553C765}" sibTransId="{38A9198B-79CA-43F4-8456-4B4DB77E06E1}"/>
    <dgm:cxn modelId="{21BDAF60-4AA3-4B2F-87DD-5CC127E6CE87}" type="presOf" srcId="{11C216C7-3BD1-40BD-B1B7-D4AE469E0FB9}" destId="{EAB739FE-7CC9-4599-B45E-0B04FBB2CEA0}" srcOrd="0" destOrd="0" presId="urn:microsoft.com/office/officeart/2008/layout/VerticalCurvedList"/>
    <dgm:cxn modelId="{9F11CB06-A17E-4C57-B0F8-F753EC4F663E}" type="presOf" srcId="{38A9198B-79CA-43F4-8456-4B4DB77E06E1}" destId="{8A6D7ADD-6F2A-4113-B289-4BF6CD4A082F}" srcOrd="0" destOrd="0" presId="urn:microsoft.com/office/officeart/2008/layout/VerticalCurvedList"/>
    <dgm:cxn modelId="{B2B9D69B-3CBB-4505-929D-B9B1221B4631}" type="presOf" srcId="{D3EAE9E9-4AFF-4588-920D-F0746F79DD47}" destId="{AFFD1297-58CA-48CD-8A99-7FAEE480AEF2}" srcOrd="0" destOrd="0" presId="urn:microsoft.com/office/officeart/2008/layout/VerticalCurvedList"/>
    <dgm:cxn modelId="{8791744C-45BA-41C3-B5EC-B89B73D5192A}" type="presOf" srcId="{1A7AB1E5-02DD-4AE7-83F6-676E7B6B18F4}" destId="{DDDF3837-3EAF-4166-84F8-C7E0A9B95E91}" srcOrd="0" destOrd="0" presId="urn:microsoft.com/office/officeart/2008/layout/VerticalCurvedList"/>
    <dgm:cxn modelId="{594E835E-9CCB-4D78-9110-90C222D022E0}" type="presOf" srcId="{5144E5C9-467D-40DE-BC75-862EDB738CE2}" destId="{A072C7F5-2777-413F-98CC-9C6FE4943D10}" srcOrd="0" destOrd="0" presId="urn:microsoft.com/office/officeart/2008/layout/VerticalCurvedList"/>
    <dgm:cxn modelId="{53436E34-B61F-4B88-B844-B545B9314941}" srcId="{4B449681-77C5-4C6D-B884-4D21DC87A22D}" destId="{0359B44B-DC23-4E58-9C6F-159CDA731CC4}" srcOrd="1" destOrd="0" parTransId="{52619BF4-BDEA-49A6-8662-2223AD4326A9}" sibTransId="{0E4C835D-4535-42A7-8B3C-A06CDDFB2BD1}"/>
    <dgm:cxn modelId="{FFDDECCD-C0C5-4D0A-9DDB-0FF0778C0DD1}" type="presOf" srcId="{4B449681-77C5-4C6D-B884-4D21DC87A22D}" destId="{A57680E4-D889-401C-9536-5AA21078EC15}" srcOrd="0" destOrd="0" presId="urn:microsoft.com/office/officeart/2008/layout/VerticalCurvedList"/>
    <dgm:cxn modelId="{171CB437-4C20-4312-9C80-E09C193025BA}" type="presParOf" srcId="{A57680E4-D889-401C-9536-5AA21078EC15}" destId="{9E2D5871-87BC-4F6C-8093-9985254D3D0F}" srcOrd="0" destOrd="0" presId="urn:microsoft.com/office/officeart/2008/layout/VerticalCurvedList"/>
    <dgm:cxn modelId="{128B1AAF-476F-4C86-872C-F43E00420FCB}" type="presParOf" srcId="{9E2D5871-87BC-4F6C-8093-9985254D3D0F}" destId="{95FBF703-8B4D-48B3-8730-D1F38DDFC2E0}" srcOrd="0" destOrd="0" presId="urn:microsoft.com/office/officeart/2008/layout/VerticalCurvedList"/>
    <dgm:cxn modelId="{CB73AB67-48C3-4F7D-8C8F-DAFCBA955D40}" type="presParOf" srcId="{95FBF703-8B4D-48B3-8730-D1F38DDFC2E0}" destId="{850ECD14-7642-4995-BDD1-EB3109295C3D}" srcOrd="0" destOrd="0" presId="urn:microsoft.com/office/officeart/2008/layout/VerticalCurvedList"/>
    <dgm:cxn modelId="{B3149190-2562-41BD-859C-26925B563F4D}" type="presParOf" srcId="{95FBF703-8B4D-48B3-8730-D1F38DDFC2E0}" destId="{8A6D7ADD-6F2A-4113-B289-4BF6CD4A082F}" srcOrd="1" destOrd="0" presId="urn:microsoft.com/office/officeart/2008/layout/VerticalCurvedList"/>
    <dgm:cxn modelId="{CA1F6199-256F-4CF3-9E21-78A0C535FA11}" type="presParOf" srcId="{95FBF703-8B4D-48B3-8730-D1F38DDFC2E0}" destId="{94828A15-8720-423A-B0DD-4F45FE25D9A6}" srcOrd="2" destOrd="0" presId="urn:microsoft.com/office/officeart/2008/layout/VerticalCurvedList"/>
    <dgm:cxn modelId="{69E7F50E-57D4-4536-B197-4610E468A111}" type="presParOf" srcId="{95FBF703-8B4D-48B3-8730-D1F38DDFC2E0}" destId="{891C1CFE-157E-41AE-92E1-5F05448149CD}" srcOrd="3" destOrd="0" presId="urn:microsoft.com/office/officeart/2008/layout/VerticalCurvedList"/>
    <dgm:cxn modelId="{2F4056E4-8EE4-48B9-8AE6-EA8C3960E795}" type="presParOf" srcId="{9E2D5871-87BC-4F6C-8093-9985254D3D0F}" destId="{DDDF3837-3EAF-4166-84F8-C7E0A9B95E91}" srcOrd="1" destOrd="0" presId="urn:microsoft.com/office/officeart/2008/layout/VerticalCurvedList"/>
    <dgm:cxn modelId="{EAF0CE98-0CF6-4068-9795-82DA05A22813}" type="presParOf" srcId="{9E2D5871-87BC-4F6C-8093-9985254D3D0F}" destId="{E8F5D85F-756F-4FE7-B701-F62B15E02789}" srcOrd="2" destOrd="0" presId="urn:microsoft.com/office/officeart/2008/layout/VerticalCurvedList"/>
    <dgm:cxn modelId="{82EEDCD2-CF21-46B2-8F98-4EFD2236652D}" type="presParOf" srcId="{E8F5D85F-756F-4FE7-B701-F62B15E02789}" destId="{6BA291CF-76D2-464A-933C-924C63E43212}" srcOrd="0" destOrd="0" presId="urn:microsoft.com/office/officeart/2008/layout/VerticalCurvedList"/>
    <dgm:cxn modelId="{DA5D1D66-0B0B-47AC-AF48-8DD7804CFDB2}" type="presParOf" srcId="{9E2D5871-87BC-4F6C-8093-9985254D3D0F}" destId="{5EE18C30-1CFA-40EE-BD20-71AD0704A33F}" srcOrd="3" destOrd="0" presId="urn:microsoft.com/office/officeart/2008/layout/VerticalCurvedList"/>
    <dgm:cxn modelId="{1E55F760-591A-4C8C-B0F3-DD21E9378390}" type="presParOf" srcId="{9E2D5871-87BC-4F6C-8093-9985254D3D0F}" destId="{20547C9E-7DDD-4A5D-95A4-C2AFBFD91047}" srcOrd="4" destOrd="0" presId="urn:microsoft.com/office/officeart/2008/layout/VerticalCurvedList"/>
    <dgm:cxn modelId="{FF909277-DD3E-44BA-A28C-E82F93C54E7B}" type="presParOf" srcId="{20547C9E-7DDD-4A5D-95A4-C2AFBFD91047}" destId="{AA010271-3631-4C59-8AED-5318B9CB7E43}" srcOrd="0" destOrd="0" presId="urn:microsoft.com/office/officeart/2008/layout/VerticalCurvedList"/>
    <dgm:cxn modelId="{F8EE1A00-55D4-4B7C-BC20-96044C39688A}" type="presParOf" srcId="{9E2D5871-87BC-4F6C-8093-9985254D3D0F}" destId="{AFFD1297-58CA-48CD-8A99-7FAEE480AEF2}" srcOrd="5" destOrd="0" presId="urn:microsoft.com/office/officeart/2008/layout/VerticalCurvedList"/>
    <dgm:cxn modelId="{8B9FB5AE-6E1E-41BE-8A0C-2BCBE179FE77}" type="presParOf" srcId="{9E2D5871-87BC-4F6C-8093-9985254D3D0F}" destId="{9CB50BEF-F0DD-4906-A373-54C07F136721}" srcOrd="6" destOrd="0" presId="urn:microsoft.com/office/officeart/2008/layout/VerticalCurvedList"/>
    <dgm:cxn modelId="{88766FC7-A3A6-400D-B6C7-1C5493944632}" type="presParOf" srcId="{9CB50BEF-F0DD-4906-A373-54C07F136721}" destId="{E8987B48-658F-40B3-BBD3-7C0437F9112A}" srcOrd="0" destOrd="0" presId="urn:microsoft.com/office/officeart/2008/layout/VerticalCurvedList"/>
    <dgm:cxn modelId="{9E674A4B-E651-4CF2-B895-F795CACC3CB3}" type="presParOf" srcId="{9E2D5871-87BC-4F6C-8093-9985254D3D0F}" destId="{EAB739FE-7CC9-4599-B45E-0B04FBB2CEA0}" srcOrd="7" destOrd="0" presId="urn:microsoft.com/office/officeart/2008/layout/VerticalCurvedList"/>
    <dgm:cxn modelId="{8EB06824-788F-4381-815A-854227C47289}" type="presParOf" srcId="{9E2D5871-87BC-4F6C-8093-9985254D3D0F}" destId="{6DAAF522-9AD2-4E1B-8993-745FE73C0604}" srcOrd="8" destOrd="0" presId="urn:microsoft.com/office/officeart/2008/layout/VerticalCurvedList"/>
    <dgm:cxn modelId="{AEDE5C29-30AE-457E-AD53-700050DCBE25}" type="presParOf" srcId="{6DAAF522-9AD2-4E1B-8993-745FE73C0604}" destId="{CCCE14DC-3536-4802-B38D-C802BCAD8DF9}" srcOrd="0" destOrd="0" presId="urn:microsoft.com/office/officeart/2008/layout/VerticalCurvedList"/>
    <dgm:cxn modelId="{6F7FF555-AAEB-49FE-9B1F-420B52D95071}" type="presParOf" srcId="{9E2D5871-87BC-4F6C-8093-9985254D3D0F}" destId="{A072C7F5-2777-413F-98CC-9C6FE4943D10}" srcOrd="9" destOrd="0" presId="urn:microsoft.com/office/officeart/2008/layout/VerticalCurvedList"/>
    <dgm:cxn modelId="{DD074033-81DE-46BA-82CE-DA0AD7BE3F5D}" type="presParOf" srcId="{9E2D5871-87BC-4F6C-8093-9985254D3D0F}" destId="{CB3EDFEA-B5D1-418E-AB3A-05CBB811AE59}" srcOrd="10" destOrd="0" presId="urn:microsoft.com/office/officeart/2008/layout/VerticalCurvedList"/>
    <dgm:cxn modelId="{F33E807C-D3E1-4E46-9E4C-4CFDB57E0777}" type="presParOf" srcId="{CB3EDFEA-B5D1-418E-AB3A-05CBB811AE59}" destId="{93BBE7F4-3C3B-4EF0-A5EC-B1C4B56998B6}" srcOrd="0" destOrd="0" presId="urn:microsoft.com/office/officeart/2008/layout/VerticalCurvedList"/>
    <dgm:cxn modelId="{B9BA122D-58BA-4803-8ED4-FDA9676693AC}" type="presParOf" srcId="{9E2D5871-87BC-4F6C-8093-9985254D3D0F}" destId="{B3EAB81D-5919-4383-A091-5B9152C714EC}" srcOrd="11" destOrd="0" presId="urn:microsoft.com/office/officeart/2008/layout/VerticalCurvedList"/>
    <dgm:cxn modelId="{1277C238-AC6B-44DA-8E79-C369DC48A198}" type="presParOf" srcId="{9E2D5871-87BC-4F6C-8093-9985254D3D0F}" destId="{AD235DFD-9DD5-4050-B2EA-AA3E538070F3}" srcOrd="12" destOrd="0" presId="urn:microsoft.com/office/officeart/2008/layout/VerticalCurvedList"/>
    <dgm:cxn modelId="{14F1A1F8-FFB0-4D5B-A0A2-45D7759C8001}" type="presParOf" srcId="{AD235DFD-9DD5-4050-B2EA-AA3E538070F3}" destId="{B900A946-8420-48D4-9E45-2CF00553DC6A}" srcOrd="0" destOrd="0" presId="urn:microsoft.com/office/officeart/2008/layout/VerticalCurvedList"/>
    <dgm:cxn modelId="{932CE2E1-BBEA-4ECF-9332-DA0DB3D109C1}" type="presParOf" srcId="{9E2D5871-87BC-4F6C-8093-9985254D3D0F}" destId="{DA4DBFC9-A526-4984-9FF3-5A7EC196FC86}" srcOrd="13" destOrd="0" presId="urn:microsoft.com/office/officeart/2008/layout/VerticalCurvedList"/>
    <dgm:cxn modelId="{26E31784-C6AB-464F-BB63-2800E25FE627}" type="presParOf" srcId="{9E2D5871-87BC-4F6C-8093-9985254D3D0F}" destId="{48EAABDA-6E40-4208-A5D3-D2502B0C55DA}" srcOrd="14" destOrd="0" presId="urn:microsoft.com/office/officeart/2008/layout/VerticalCurvedList"/>
    <dgm:cxn modelId="{08F17A07-C843-47EA-BD2B-E0E778CA161E}" type="presParOf" srcId="{48EAABDA-6E40-4208-A5D3-D2502B0C55DA}" destId="{A6F3D60E-E6C6-4FA3-A34B-F3D0181912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32B63-4782-46A8-9D5C-8D1D05AE6C7B}" type="doc">
      <dgm:prSet loTypeId="urn:microsoft.com/office/officeart/2005/8/layout/radial6" loCatId="relationship" qsTypeId="urn:microsoft.com/office/officeart/2005/8/quickstyle/simple1" qsCatId="simple" csTypeId="urn:microsoft.com/office/officeart/2005/8/colors/accent5_2" csCatId="accent5" phldr="1"/>
      <dgm:spPr/>
      <dgm:t>
        <a:bodyPr/>
        <a:lstStyle/>
        <a:p>
          <a:endParaRPr lang="en-US"/>
        </a:p>
      </dgm:t>
    </dgm:pt>
    <dgm:pt modelId="{8D5981CE-67BD-4E30-B131-AC933BE1EBC8}">
      <dgm:prSet phldrT="[Text]"/>
      <dgm:spPr>
        <a:solidFill>
          <a:srgbClr val="38A3DB"/>
        </a:solidFill>
        <a:ln>
          <a:noFill/>
        </a:ln>
      </dgm:spPr>
      <dgm:t>
        <a:bodyPr/>
        <a:lstStyle/>
        <a:p>
          <a:r>
            <a:rPr lang="en-US" b="1" dirty="0" smtClean="0"/>
            <a:t>The Survivorship Center</a:t>
          </a:r>
          <a:endParaRPr lang="en-US" b="1" dirty="0"/>
        </a:p>
      </dgm:t>
    </dgm:pt>
    <dgm:pt modelId="{1239CD61-D14D-43C8-A103-D49370FB7E70}" type="parTrans" cxnId="{FF935E41-1802-44E1-A2CA-BFE2C501719D}">
      <dgm:prSet/>
      <dgm:spPr/>
      <dgm:t>
        <a:bodyPr/>
        <a:lstStyle/>
        <a:p>
          <a:endParaRPr lang="en-US" b="1"/>
        </a:p>
      </dgm:t>
    </dgm:pt>
    <dgm:pt modelId="{A51845BF-ACC6-4D0C-A7E8-FAA0F5091A89}" type="sibTrans" cxnId="{FF935E41-1802-44E1-A2CA-BFE2C501719D}">
      <dgm:prSet/>
      <dgm:spPr/>
      <dgm:t>
        <a:bodyPr/>
        <a:lstStyle/>
        <a:p>
          <a:endParaRPr lang="en-US" b="1"/>
        </a:p>
      </dgm:t>
    </dgm:pt>
    <dgm:pt modelId="{7CF9E79B-8C31-4873-9FF8-6F1696405BF9}">
      <dgm:prSet phldrT="[Text]"/>
      <dgm:spPr>
        <a:solidFill>
          <a:srgbClr val="38A3DB"/>
        </a:solidFill>
      </dgm:spPr>
      <dgm:t>
        <a:bodyPr/>
        <a:lstStyle/>
        <a:p>
          <a:r>
            <a:rPr lang="en-US" b="1" dirty="0" smtClean="0"/>
            <a:t>Survivor</a:t>
          </a:r>
          <a:endParaRPr lang="en-US" b="1" dirty="0"/>
        </a:p>
      </dgm:t>
    </dgm:pt>
    <dgm:pt modelId="{D05BDE56-B186-483A-9B54-7A10DC0DC1A2}" type="parTrans" cxnId="{5C17E95B-B320-4825-9FD2-EF6F83D2F2FD}">
      <dgm:prSet/>
      <dgm:spPr/>
      <dgm:t>
        <a:bodyPr/>
        <a:lstStyle/>
        <a:p>
          <a:endParaRPr lang="en-US" b="1"/>
        </a:p>
      </dgm:t>
    </dgm:pt>
    <dgm:pt modelId="{0743619E-7557-4E92-AA5E-5500B25B2B77}" type="sibTrans" cxnId="{5C17E95B-B320-4825-9FD2-EF6F83D2F2FD}">
      <dgm:prSet/>
      <dgm:spPr>
        <a:solidFill>
          <a:srgbClr val="38A3DB"/>
        </a:solidFill>
      </dgm:spPr>
      <dgm:t>
        <a:bodyPr/>
        <a:lstStyle/>
        <a:p>
          <a:endParaRPr lang="en-US" b="1"/>
        </a:p>
      </dgm:t>
    </dgm:pt>
    <dgm:pt modelId="{8FFBA18E-4A2D-43D9-9544-247538D52087}">
      <dgm:prSet phldrT="[Text]"/>
      <dgm:spPr>
        <a:solidFill>
          <a:srgbClr val="38A3DB"/>
        </a:solidFill>
      </dgm:spPr>
      <dgm:t>
        <a:bodyPr/>
        <a:lstStyle/>
        <a:p>
          <a:r>
            <a:rPr lang="en-US" b="1" dirty="0" smtClean="0"/>
            <a:t>Health Care System</a:t>
          </a:r>
          <a:endParaRPr lang="en-US" b="1" dirty="0"/>
        </a:p>
      </dgm:t>
    </dgm:pt>
    <dgm:pt modelId="{BA2DEFE7-4266-46AB-BDE6-1C018DA9012E}" type="parTrans" cxnId="{AB563823-16A9-49D3-8148-8303AC1A3ED8}">
      <dgm:prSet/>
      <dgm:spPr/>
      <dgm:t>
        <a:bodyPr/>
        <a:lstStyle/>
        <a:p>
          <a:endParaRPr lang="en-US" b="1"/>
        </a:p>
      </dgm:t>
    </dgm:pt>
    <dgm:pt modelId="{4D076D2E-DECC-428D-B953-6F562AC3F2A4}" type="sibTrans" cxnId="{AB563823-16A9-49D3-8148-8303AC1A3ED8}">
      <dgm:prSet/>
      <dgm:spPr>
        <a:solidFill>
          <a:srgbClr val="38A3DB"/>
        </a:solidFill>
      </dgm:spPr>
      <dgm:t>
        <a:bodyPr/>
        <a:lstStyle/>
        <a:p>
          <a:endParaRPr lang="en-US" b="1"/>
        </a:p>
      </dgm:t>
    </dgm:pt>
    <dgm:pt modelId="{ED497D06-4B26-43C8-B7C3-708A56713F97}">
      <dgm:prSet phldrT="[Text]"/>
      <dgm:spPr>
        <a:solidFill>
          <a:srgbClr val="38A3DB"/>
        </a:solidFill>
      </dgm:spPr>
      <dgm:t>
        <a:bodyPr/>
        <a:lstStyle/>
        <a:p>
          <a:r>
            <a:rPr lang="en-US" b="1" dirty="0" smtClean="0"/>
            <a:t>Policy</a:t>
          </a:r>
          <a:endParaRPr lang="en-US" b="1" dirty="0"/>
        </a:p>
      </dgm:t>
    </dgm:pt>
    <dgm:pt modelId="{5A8564C9-032D-4840-B56B-0A96F1D51726}" type="parTrans" cxnId="{0204C6E5-076D-4245-9BB4-B540168940E3}">
      <dgm:prSet/>
      <dgm:spPr/>
      <dgm:t>
        <a:bodyPr/>
        <a:lstStyle/>
        <a:p>
          <a:endParaRPr lang="en-US" b="1"/>
        </a:p>
      </dgm:t>
    </dgm:pt>
    <dgm:pt modelId="{78214E10-5EA7-4811-9D9B-331C0D477832}" type="sibTrans" cxnId="{0204C6E5-076D-4245-9BB4-B540168940E3}">
      <dgm:prSet/>
      <dgm:spPr>
        <a:solidFill>
          <a:srgbClr val="38A3DB"/>
        </a:solidFill>
      </dgm:spPr>
      <dgm:t>
        <a:bodyPr/>
        <a:lstStyle/>
        <a:p>
          <a:endParaRPr lang="en-US" b="1"/>
        </a:p>
      </dgm:t>
    </dgm:pt>
    <dgm:pt modelId="{32358768-0244-4FC5-BAEC-AD327268F00F}">
      <dgm:prSet phldrT="[Text]"/>
      <dgm:spPr>
        <a:solidFill>
          <a:srgbClr val="38A3DB"/>
        </a:solidFill>
      </dgm:spPr>
      <dgm:t>
        <a:bodyPr/>
        <a:lstStyle/>
        <a:p>
          <a:r>
            <a:rPr lang="en-US" b="1" dirty="0" smtClean="0"/>
            <a:t>Research</a:t>
          </a:r>
          <a:endParaRPr lang="en-US" b="1" dirty="0"/>
        </a:p>
      </dgm:t>
    </dgm:pt>
    <dgm:pt modelId="{69CA375A-3B99-4513-943D-F923B361B015}" type="parTrans" cxnId="{E3C1D9D2-81F7-49D7-8DF9-743E48CDE17D}">
      <dgm:prSet/>
      <dgm:spPr/>
      <dgm:t>
        <a:bodyPr/>
        <a:lstStyle/>
        <a:p>
          <a:endParaRPr lang="en-US" b="1"/>
        </a:p>
      </dgm:t>
    </dgm:pt>
    <dgm:pt modelId="{5F12B9E4-8C20-4B96-894B-D04F1276B5C0}" type="sibTrans" cxnId="{E3C1D9D2-81F7-49D7-8DF9-743E48CDE17D}">
      <dgm:prSet/>
      <dgm:spPr>
        <a:solidFill>
          <a:srgbClr val="38A3DB"/>
        </a:solidFill>
      </dgm:spPr>
      <dgm:t>
        <a:bodyPr/>
        <a:lstStyle/>
        <a:p>
          <a:endParaRPr lang="en-US" b="1"/>
        </a:p>
      </dgm:t>
    </dgm:pt>
    <dgm:pt modelId="{507B084E-CBCA-46AC-8CFC-4A9318D8CA3A}" type="pres">
      <dgm:prSet presAssocID="{CCB32B63-4782-46A8-9D5C-8D1D05AE6C7B}" presName="Name0" presStyleCnt="0">
        <dgm:presLayoutVars>
          <dgm:chMax val="1"/>
          <dgm:dir/>
          <dgm:animLvl val="ctr"/>
          <dgm:resizeHandles val="exact"/>
        </dgm:presLayoutVars>
      </dgm:prSet>
      <dgm:spPr/>
      <dgm:t>
        <a:bodyPr/>
        <a:lstStyle/>
        <a:p>
          <a:endParaRPr lang="en-US"/>
        </a:p>
      </dgm:t>
    </dgm:pt>
    <dgm:pt modelId="{75CB43BC-CB95-41F8-A54B-CB3340BF6FA5}" type="pres">
      <dgm:prSet presAssocID="{8D5981CE-67BD-4E30-B131-AC933BE1EBC8}" presName="centerShape" presStyleLbl="node0" presStyleIdx="0" presStyleCnt="1"/>
      <dgm:spPr/>
      <dgm:t>
        <a:bodyPr/>
        <a:lstStyle/>
        <a:p>
          <a:endParaRPr lang="en-US"/>
        </a:p>
      </dgm:t>
    </dgm:pt>
    <dgm:pt modelId="{31DE135F-9122-45D6-81A8-11FF2BBE4574}" type="pres">
      <dgm:prSet presAssocID="{7CF9E79B-8C31-4873-9FF8-6F1696405BF9}" presName="node" presStyleLbl="node1" presStyleIdx="0" presStyleCnt="4" custRadScaleRad="113810" custRadScaleInc="10410">
        <dgm:presLayoutVars>
          <dgm:bulletEnabled val="1"/>
        </dgm:presLayoutVars>
      </dgm:prSet>
      <dgm:spPr/>
      <dgm:t>
        <a:bodyPr/>
        <a:lstStyle/>
        <a:p>
          <a:endParaRPr lang="en-US"/>
        </a:p>
      </dgm:t>
    </dgm:pt>
    <dgm:pt modelId="{BA9160D9-349D-4BDA-981C-928E733A559A}" type="pres">
      <dgm:prSet presAssocID="{7CF9E79B-8C31-4873-9FF8-6F1696405BF9}" presName="dummy" presStyleCnt="0"/>
      <dgm:spPr/>
      <dgm:t>
        <a:bodyPr/>
        <a:lstStyle/>
        <a:p>
          <a:endParaRPr lang="en-US"/>
        </a:p>
      </dgm:t>
    </dgm:pt>
    <dgm:pt modelId="{15C76963-29AB-4910-AB25-5F1577065CBA}" type="pres">
      <dgm:prSet presAssocID="{0743619E-7557-4E92-AA5E-5500B25B2B77}" presName="sibTrans" presStyleLbl="sibTrans2D1" presStyleIdx="0" presStyleCnt="4"/>
      <dgm:spPr/>
      <dgm:t>
        <a:bodyPr/>
        <a:lstStyle/>
        <a:p>
          <a:endParaRPr lang="en-US"/>
        </a:p>
      </dgm:t>
    </dgm:pt>
    <dgm:pt modelId="{84FCA8C4-9173-4486-8BA6-A605A73F8019}" type="pres">
      <dgm:prSet presAssocID="{8FFBA18E-4A2D-43D9-9544-247538D52087}" presName="node" presStyleLbl="node1" presStyleIdx="1" presStyleCnt="4">
        <dgm:presLayoutVars>
          <dgm:bulletEnabled val="1"/>
        </dgm:presLayoutVars>
      </dgm:prSet>
      <dgm:spPr/>
      <dgm:t>
        <a:bodyPr/>
        <a:lstStyle/>
        <a:p>
          <a:endParaRPr lang="en-US"/>
        </a:p>
      </dgm:t>
    </dgm:pt>
    <dgm:pt modelId="{5E4E10B2-F1DB-47C1-9E97-CE8728E46D3E}" type="pres">
      <dgm:prSet presAssocID="{8FFBA18E-4A2D-43D9-9544-247538D52087}" presName="dummy" presStyleCnt="0"/>
      <dgm:spPr/>
      <dgm:t>
        <a:bodyPr/>
        <a:lstStyle/>
        <a:p>
          <a:endParaRPr lang="en-US"/>
        </a:p>
      </dgm:t>
    </dgm:pt>
    <dgm:pt modelId="{88FA340C-310F-47DD-8D25-4950F46A3DE5}" type="pres">
      <dgm:prSet presAssocID="{4D076D2E-DECC-428D-B953-6F562AC3F2A4}" presName="sibTrans" presStyleLbl="sibTrans2D1" presStyleIdx="1" presStyleCnt="4"/>
      <dgm:spPr/>
      <dgm:t>
        <a:bodyPr/>
        <a:lstStyle/>
        <a:p>
          <a:endParaRPr lang="en-US"/>
        </a:p>
      </dgm:t>
    </dgm:pt>
    <dgm:pt modelId="{2C19AD3A-037F-4D92-825F-9B68C45283E9}" type="pres">
      <dgm:prSet presAssocID="{ED497D06-4B26-43C8-B7C3-708A56713F97}" presName="node" presStyleLbl="node1" presStyleIdx="2" presStyleCnt="4">
        <dgm:presLayoutVars>
          <dgm:bulletEnabled val="1"/>
        </dgm:presLayoutVars>
      </dgm:prSet>
      <dgm:spPr/>
      <dgm:t>
        <a:bodyPr/>
        <a:lstStyle/>
        <a:p>
          <a:endParaRPr lang="en-US"/>
        </a:p>
      </dgm:t>
    </dgm:pt>
    <dgm:pt modelId="{DE9E7884-64CE-42E1-9047-2D4BD9917F03}" type="pres">
      <dgm:prSet presAssocID="{ED497D06-4B26-43C8-B7C3-708A56713F97}" presName="dummy" presStyleCnt="0"/>
      <dgm:spPr/>
      <dgm:t>
        <a:bodyPr/>
        <a:lstStyle/>
        <a:p>
          <a:endParaRPr lang="en-US"/>
        </a:p>
      </dgm:t>
    </dgm:pt>
    <dgm:pt modelId="{0734B19F-70D6-4785-84A4-F86EB3EACC6B}" type="pres">
      <dgm:prSet presAssocID="{78214E10-5EA7-4811-9D9B-331C0D477832}" presName="sibTrans" presStyleLbl="sibTrans2D1" presStyleIdx="2" presStyleCnt="4"/>
      <dgm:spPr/>
      <dgm:t>
        <a:bodyPr/>
        <a:lstStyle/>
        <a:p>
          <a:endParaRPr lang="en-US"/>
        </a:p>
      </dgm:t>
    </dgm:pt>
    <dgm:pt modelId="{5104063E-84CE-4929-819F-21E13544EECD}" type="pres">
      <dgm:prSet presAssocID="{32358768-0244-4FC5-BAEC-AD327268F00F}" presName="node" presStyleLbl="node1" presStyleIdx="3" presStyleCnt="4">
        <dgm:presLayoutVars>
          <dgm:bulletEnabled val="1"/>
        </dgm:presLayoutVars>
      </dgm:prSet>
      <dgm:spPr/>
      <dgm:t>
        <a:bodyPr/>
        <a:lstStyle/>
        <a:p>
          <a:endParaRPr lang="en-US"/>
        </a:p>
      </dgm:t>
    </dgm:pt>
    <dgm:pt modelId="{5DFAC70F-10D1-4043-9BB4-9EE8EAD47B94}" type="pres">
      <dgm:prSet presAssocID="{32358768-0244-4FC5-BAEC-AD327268F00F}" presName="dummy" presStyleCnt="0"/>
      <dgm:spPr/>
      <dgm:t>
        <a:bodyPr/>
        <a:lstStyle/>
        <a:p>
          <a:endParaRPr lang="en-US"/>
        </a:p>
      </dgm:t>
    </dgm:pt>
    <dgm:pt modelId="{01F296D1-9298-4518-B6BD-D16C21E8598F}" type="pres">
      <dgm:prSet presAssocID="{5F12B9E4-8C20-4B96-894B-D04F1276B5C0}" presName="sibTrans" presStyleLbl="sibTrans2D1" presStyleIdx="3" presStyleCnt="4" custLinFactNeighborX="-542" custLinFactNeighborY="-1625"/>
      <dgm:spPr/>
      <dgm:t>
        <a:bodyPr/>
        <a:lstStyle/>
        <a:p>
          <a:endParaRPr lang="en-US"/>
        </a:p>
      </dgm:t>
    </dgm:pt>
  </dgm:ptLst>
  <dgm:cxnLst>
    <dgm:cxn modelId="{C4002BC2-499F-4484-AF14-807E37AC9B07}" type="presOf" srcId="{ED497D06-4B26-43C8-B7C3-708A56713F97}" destId="{2C19AD3A-037F-4D92-825F-9B68C45283E9}" srcOrd="0" destOrd="0" presId="urn:microsoft.com/office/officeart/2005/8/layout/radial6"/>
    <dgm:cxn modelId="{1F3D31EB-41A8-432F-805C-21FF841EEE4D}" type="presOf" srcId="{32358768-0244-4FC5-BAEC-AD327268F00F}" destId="{5104063E-84CE-4929-819F-21E13544EECD}" srcOrd="0" destOrd="0" presId="urn:microsoft.com/office/officeart/2005/8/layout/radial6"/>
    <dgm:cxn modelId="{0204C6E5-076D-4245-9BB4-B540168940E3}" srcId="{8D5981CE-67BD-4E30-B131-AC933BE1EBC8}" destId="{ED497D06-4B26-43C8-B7C3-708A56713F97}" srcOrd="2" destOrd="0" parTransId="{5A8564C9-032D-4840-B56B-0A96F1D51726}" sibTransId="{78214E10-5EA7-4811-9D9B-331C0D477832}"/>
    <dgm:cxn modelId="{DA69710A-763E-41A8-8E7C-C723C7FF3668}" type="presOf" srcId="{8FFBA18E-4A2D-43D9-9544-247538D52087}" destId="{84FCA8C4-9173-4486-8BA6-A605A73F8019}" srcOrd="0" destOrd="0" presId="urn:microsoft.com/office/officeart/2005/8/layout/radial6"/>
    <dgm:cxn modelId="{49D70E6A-0C18-4EAE-B7DE-91F47C00FD8D}" type="presOf" srcId="{8D5981CE-67BD-4E30-B131-AC933BE1EBC8}" destId="{75CB43BC-CB95-41F8-A54B-CB3340BF6FA5}" srcOrd="0" destOrd="0" presId="urn:microsoft.com/office/officeart/2005/8/layout/radial6"/>
    <dgm:cxn modelId="{BD941777-8F88-4797-9BB0-30629ED43610}" type="presOf" srcId="{5F12B9E4-8C20-4B96-894B-D04F1276B5C0}" destId="{01F296D1-9298-4518-B6BD-D16C21E8598F}" srcOrd="0" destOrd="0" presId="urn:microsoft.com/office/officeart/2005/8/layout/radial6"/>
    <dgm:cxn modelId="{5C17E95B-B320-4825-9FD2-EF6F83D2F2FD}" srcId="{8D5981CE-67BD-4E30-B131-AC933BE1EBC8}" destId="{7CF9E79B-8C31-4873-9FF8-6F1696405BF9}" srcOrd="0" destOrd="0" parTransId="{D05BDE56-B186-483A-9B54-7A10DC0DC1A2}" sibTransId="{0743619E-7557-4E92-AA5E-5500B25B2B77}"/>
    <dgm:cxn modelId="{FF935E41-1802-44E1-A2CA-BFE2C501719D}" srcId="{CCB32B63-4782-46A8-9D5C-8D1D05AE6C7B}" destId="{8D5981CE-67BD-4E30-B131-AC933BE1EBC8}" srcOrd="0" destOrd="0" parTransId="{1239CD61-D14D-43C8-A103-D49370FB7E70}" sibTransId="{A51845BF-ACC6-4D0C-A7E8-FAA0F5091A89}"/>
    <dgm:cxn modelId="{AB563823-16A9-49D3-8148-8303AC1A3ED8}" srcId="{8D5981CE-67BD-4E30-B131-AC933BE1EBC8}" destId="{8FFBA18E-4A2D-43D9-9544-247538D52087}" srcOrd="1" destOrd="0" parTransId="{BA2DEFE7-4266-46AB-BDE6-1C018DA9012E}" sibTransId="{4D076D2E-DECC-428D-B953-6F562AC3F2A4}"/>
    <dgm:cxn modelId="{2A7CB4DE-9A13-4770-8EEF-CDD5ED894C47}" type="presOf" srcId="{0743619E-7557-4E92-AA5E-5500B25B2B77}" destId="{15C76963-29AB-4910-AB25-5F1577065CBA}" srcOrd="0" destOrd="0" presId="urn:microsoft.com/office/officeart/2005/8/layout/radial6"/>
    <dgm:cxn modelId="{E3C1D9D2-81F7-49D7-8DF9-743E48CDE17D}" srcId="{8D5981CE-67BD-4E30-B131-AC933BE1EBC8}" destId="{32358768-0244-4FC5-BAEC-AD327268F00F}" srcOrd="3" destOrd="0" parTransId="{69CA375A-3B99-4513-943D-F923B361B015}" sibTransId="{5F12B9E4-8C20-4B96-894B-D04F1276B5C0}"/>
    <dgm:cxn modelId="{4DB6FA17-90F0-4AAE-B2B6-4870E88D1D1E}" type="presOf" srcId="{4D076D2E-DECC-428D-B953-6F562AC3F2A4}" destId="{88FA340C-310F-47DD-8D25-4950F46A3DE5}" srcOrd="0" destOrd="0" presId="urn:microsoft.com/office/officeart/2005/8/layout/radial6"/>
    <dgm:cxn modelId="{8769EE03-5432-45B9-8B75-7F99099D7EC5}" type="presOf" srcId="{78214E10-5EA7-4811-9D9B-331C0D477832}" destId="{0734B19F-70D6-4785-84A4-F86EB3EACC6B}" srcOrd="0" destOrd="0" presId="urn:microsoft.com/office/officeart/2005/8/layout/radial6"/>
    <dgm:cxn modelId="{E3FE3245-DBD1-49E0-A01B-863DD998041E}" type="presOf" srcId="{7CF9E79B-8C31-4873-9FF8-6F1696405BF9}" destId="{31DE135F-9122-45D6-81A8-11FF2BBE4574}" srcOrd="0" destOrd="0" presId="urn:microsoft.com/office/officeart/2005/8/layout/radial6"/>
    <dgm:cxn modelId="{52822BDD-8488-4C2E-A39A-3F07B4CD9312}" type="presOf" srcId="{CCB32B63-4782-46A8-9D5C-8D1D05AE6C7B}" destId="{507B084E-CBCA-46AC-8CFC-4A9318D8CA3A}" srcOrd="0" destOrd="0" presId="urn:microsoft.com/office/officeart/2005/8/layout/radial6"/>
    <dgm:cxn modelId="{6473AAAE-3D0A-4048-B220-B8E2628D366A}" type="presParOf" srcId="{507B084E-CBCA-46AC-8CFC-4A9318D8CA3A}" destId="{75CB43BC-CB95-41F8-A54B-CB3340BF6FA5}" srcOrd="0" destOrd="0" presId="urn:microsoft.com/office/officeart/2005/8/layout/radial6"/>
    <dgm:cxn modelId="{30B5DEE9-42C2-4AF3-B2C1-FD54CBD9A7CA}" type="presParOf" srcId="{507B084E-CBCA-46AC-8CFC-4A9318D8CA3A}" destId="{31DE135F-9122-45D6-81A8-11FF2BBE4574}" srcOrd="1" destOrd="0" presId="urn:microsoft.com/office/officeart/2005/8/layout/radial6"/>
    <dgm:cxn modelId="{48D0A63D-B9EE-41EA-924A-3BED53163C1C}" type="presParOf" srcId="{507B084E-CBCA-46AC-8CFC-4A9318D8CA3A}" destId="{BA9160D9-349D-4BDA-981C-928E733A559A}" srcOrd="2" destOrd="0" presId="urn:microsoft.com/office/officeart/2005/8/layout/radial6"/>
    <dgm:cxn modelId="{3CE00D12-00A6-4EC0-BAB1-3F2095C9A537}" type="presParOf" srcId="{507B084E-CBCA-46AC-8CFC-4A9318D8CA3A}" destId="{15C76963-29AB-4910-AB25-5F1577065CBA}" srcOrd="3" destOrd="0" presId="urn:microsoft.com/office/officeart/2005/8/layout/radial6"/>
    <dgm:cxn modelId="{C814C020-3761-4E2E-9D7D-9BF9CAEF92A6}" type="presParOf" srcId="{507B084E-CBCA-46AC-8CFC-4A9318D8CA3A}" destId="{84FCA8C4-9173-4486-8BA6-A605A73F8019}" srcOrd="4" destOrd="0" presId="urn:microsoft.com/office/officeart/2005/8/layout/radial6"/>
    <dgm:cxn modelId="{E9573992-6B53-4C9D-A8CE-FD36EEFDD5A9}" type="presParOf" srcId="{507B084E-CBCA-46AC-8CFC-4A9318D8CA3A}" destId="{5E4E10B2-F1DB-47C1-9E97-CE8728E46D3E}" srcOrd="5" destOrd="0" presId="urn:microsoft.com/office/officeart/2005/8/layout/radial6"/>
    <dgm:cxn modelId="{06413314-083D-4792-BE65-A48582DAC7D1}" type="presParOf" srcId="{507B084E-CBCA-46AC-8CFC-4A9318D8CA3A}" destId="{88FA340C-310F-47DD-8D25-4950F46A3DE5}" srcOrd="6" destOrd="0" presId="urn:microsoft.com/office/officeart/2005/8/layout/radial6"/>
    <dgm:cxn modelId="{9B6524B8-A471-4896-94A5-27F01909B29C}" type="presParOf" srcId="{507B084E-CBCA-46AC-8CFC-4A9318D8CA3A}" destId="{2C19AD3A-037F-4D92-825F-9B68C45283E9}" srcOrd="7" destOrd="0" presId="urn:microsoft.com/office/officeart/2005/8/layout/radial6"/>
    <dgm:cxn modelId="{73DDB157-1EB7-4ECE-959C-08D7DCB3E483}" type="presParOf" srcId="{507B084E-CBCA-46AC-8CFC-4A9318D8CA3A}" destId="{DE9E7884-64CE-42E1-9047-2D4BD9917F03}" srcOrd="8" destOrd="0" presId="urn:microsoft.com/office/officeart/2005/8/layout/radial6"/>
    <dgm:cxn modelId="{997D336D-3B1B-4D71-A902-8AC00779362B}" type="presParOf" srcId="{507B084E-CBCA-46AC-8CFC-4A9318D8CA3A}" destId="{0734B19F-70D6-4785-84A4-F86EB3EACC6B}" srcOrd="9" destOrd="0" presId="urn:microsoft.com/office/officeart/2005/8/layout/radial6"/>
    <dgm:cxn modelId="{7C0DB964-172C-4D7F-918E-617CE43A9D0E}" type="presParOf" srcId="{507B084E-CBCA-46AC-8CFC-4A9318D8CA3A}" destId="{5104063E-84CE-4929-819F-21E13544EECD}" srcOrd="10" destOrd="0" presId="urn:microsoft.com/office/officeart/2005/8/layout/radial6"/>
    <dgm:cxn modelId="{E2F57D74-7F74-45A5-970C-008495119DFC}" type="presParOf" srcId="{507B084E-CBCA-46AC-8CFC-4A9318D8CA3A}" destId="{5DFAC70F-10D1-4043-9BB4-9EE8EAD47B94}" srcOrd="11" destOrd="0" presId="urn:microsoft.com/office/officeart/2005/8/layout/radial6"/>
    <dgm:cxn modelId="{16E19C05-11A5-4A6B-84B9-D881BCABDA38}" type="presParOf" srcId="{507B084E-CBCA-46AC-8CFC-4A9318D8CA3A}" destId="{01F296D1-9298-4518-B6BD-D16C21E8598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1F075E08-9CEB-4D24-B73D-CEE2E6643604}" type="datetimeFigureOut">
              <a:rPr lang="en-US"/>
              <a:pPr>
                <a:defRPr/>
              </a:pPr>
              <a:t>4/13/2015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56F371E-DD53-41F2-9C27-C71A85397CF1}" type="slidenum">
              <a:rPr lang="en-US"/>
              <a:pPr>
                <a:defRPr/>
              </a:pPr>
              <a:t>‹#›</a:t>
            </a:fld>
            <a:endParaRPr lang="en-US" dirty="0"/>
          </a:p>
        </p:txBody>
      </p:sp>
    </p:spTree>
    <p:extLst>
      <p:ext uri="{BB962C8B-B14F-4D97-AF65-F5344CB8AC3E}">
        <p14:creationId xmlns:p14="http://schemas.microsoft.com/office/powerpoint/2010/main" val="3876224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9E0F0EF-F050-41E2-98ED-BEB18A972BB4}" type="datetimeFigureOut">
              <a:rPr lang="en-US"/>
              <a:pPr>
                <a:defRPr/>
              </a:pPr>
              <a:t>4/13/2015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CFA6A8D-D36D-4167-A9DD-1AB583890CAC}" type="slidenum">
              <a:rPr lang="en-US"/>
              <a:pPr>
                <a:defRPr/>
              </a:pPr>
              <a:t>‹#›</a:t>
            </a:fld>
            <a:endParaRPr lang="en-US" dirty="0"/>
          </a:p>
        </p:txBody>
      </p:sp>
    </p:spTree>
    <p:extLst>
      <p:ext uri="{BB962C8B-B14F-4D97-AF65-F5344CB8AC3E}">
        <p14:creationId xmlns:p14="http://schemas.microsoft.com/office/powerpoint/2010/main" val="139255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buFont typeface="Arial" panose="020B0604020202020204" pitchFamily="34" charset="0"/>
              <a:buNone/>
              <a:defRPr/>
            </a:pPr>
            <a:r>
              <a:rPr lang="en-US" dirty="0" smtClean="0"/>
              <a:t>Hello everyone. My name is Nicole Erb, and I am the program manager for The National Cancer Survivorship Resource Center which is based out of the American Cancer Society Corporate Center in Atlanta, Georgia. </a:t>
            </a:r>
          </a:p>
          <a:p>
            <a:pPr defTabSz="457200" eaLnBrk="1" fontAlgn="auto" hangingPunct="1">
              <a:spcBef>
                <a:spcPts val="0"/>
              </a:spcBef>
              <a:spcAft>
                <a:spcPts val="0"/>
              </a:spcAft>
              <a:buFont typeface="Arial" panose="020B0604020202020204" pitchFamily="34" charset="0"/>
              <a:buNone/>
              <a:defRPr/>
            </a:pPr>
            <a:endParaRPr lang="en-US" dirty="0"/>
          </a:p>
          <a:p>
            <a:pPr defTabSz="457200" eaLnBrk="1" fontAlgn="auto" hangingPunct="1">
              <a:spcBef>
                <a:spcPts val="0"/>
              </a:spcBef>
              <a:spcAft>
                <a:spcPts val="0"/>
              </a:spcAft>
              <a:buFont typeface="Arial" panose="020B0604020202020204" pitchFamily="34" charset="0"/>
              <a:buNone/>
              <a:defRPr/>
            </a:pPr>
            <a:r>
              <a:rPr lang="en-US" dirty="0" smtClean="0"/>
              <a:t>Thank </a:t>
            </a:r>
            <a:r>
              <a:rPr lang="en-US" dirty="0"/>
              <a:t>you </a:t>
            </a:r>
            <a:r>
              <a:rPr lang="en-US" dirty="0" smtClean="0"/>
              <a:t>for this opportunity to share The Survivorship Center activities to develop and disseminate</a:t>
            </a:r>
            <a:r>
              <a:rPr lang="en-US" baseline="0" dirty="0" smtClean="0"/>
              <a:t> </a:t>
            </a:r>
            <a:r>
              <a:rPr lang="en-US" dirty="0" smtClean="0"/>
              <a:t>evidence-based interventions</a:t>
            </a:r>
            <a:r>
              <a:rPr lang="en-US" baseline="0" dirty="0" smtClean="0"/>
              <a:t> and </a:t>
            </a:r>
            <a:r>
              <a:rPr lang="en-US" dirty="0" smtClean="0"/>
              <a:t>resources to improve care and quality of life of adult posttreatment cancer survivors. </a:t>
            </a:r>
          </a:p>
          <a:p>
            <a:pPr marL="171450" indent="-171450">
              <a:buFont typeface="Arial" panose="020B0604020202020204" pitchFamily="34" charset="0"/>
              <a:buChar char="•"/>
              <a:defRPr/>
            </a:pPr>
            <a:endParaRPr lang="en-US" dirty="0" smtClean="0"/>
          </a:p>
          <a:p>
            <a:pPr>
              <a:defRPr/>
            </a:pPr>
            <a:endParaRPr lang="en-US" dirty="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FE3270-F4BB-4E45-9287-0AAD5D2BDEBE}" type="slidenum">
              <a:rPr lang="en-US" altLang="en-US" smtClean="0">
                <a:solidFill>
                  <a:srgbClr val="000000"/>
                </a:solidFill>
              </a:rPr>
              <a:pPr eaLnBrk="1" hangingPunct="1">
                <a:spcBef>
                  <a:spcPct val="0"/>
                </a:spcBef>
              </a:pPr>
              <a:t>1</a:t>
            </a:fld>
            <a:endParaRPr lang="en-US" altLang="en-US" dirty="0" smtClean="0">
              <a:solidFill>
                <a:srgbClr val="000000"/>
              </a:solidFill>
            </a:endParaRPr>
          </a:p>
        </p:txBody>
      </p:sp>
    </p:spTree>
    <p:extLst>
      <p:ext uri="{BB962C8B-B14F-4D97-AF65-F5344CB8AC3E}">
        <p14:creationId xmlns:p14="http://schemas.microsoft.com/office/powerpoint/2010/main" val="411987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000000"/>
                </a:solidFill>
              </a:rPr>
              <a:t>A survivorship resource listed on the previous web page is The Survivorship Center. </a:t>
            </a:r>
            <a:r>
              <a:rPr lang="en-US" altLang="en-US" dirty="0" smtClean="0"/>
              <a:t>Visit The Survivorship Center’s page at cancer.org/survivorshipcenter to learn</a:t>
            </a:r>
            <a:r>
              <a:rPr lang="en-US" altLang="en-US" baseline="0" dirty="0" smtClean="0"/>
              <a:t> more </a:t>
            </a:r>
            <a:r>
              <a:rPr lang="en-US" altLang="en-US" dirty="0" smtClean="0"/>
              <a:t>about The Survivorship Center’s strategic initiatives and to access resources for cancer survivors, health care professionals, and the policy and advocacy community.</a:t>
            </a:r>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08DAC5-8346-4ABD-90EF-D8B4049486EC}" type="slidenum">
              <a:rPr lang="en-US" altLang="en-US" smtClean="0">
                <a:solidFill>
                  <a:srgbClr val="000000"/>
                </a:solidFill>
              </a:rPr>
              <a:pPr eaLnBrk="1" hangingPunct="1">
                <a:spcBef>
                  <a:spcPct val="0"/>
                </a:spcBef>
              </a:pPr>
              <a:t>10</a:t>
            </a:fld>
            <a:endParaRPr lang="en-US" altLang="en-US" dirty="0" smtClean="0">
              <a:solidFill>
                <a:srgbClr val="000000"/>
              </a:solidFill>
            </a:endParaRPr>
          </a:p>
        </p:txBody>
      </p:sp>
    </p:spTree>
    <p:extLst>
      <p:ext uri="{BB962C8B-B14F-4D97-AF65-F5344CB8AC3E}">
        <p14:creationId xmlns:p14="http://schemas.microsoft.com/office/powerpoint/2010/main" val="313859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(1:50-2:00p)</a:t>
            </a:r>
          </a:p>
          <a:p>
            <a:endParaRPr lang="en-US" altLang="en-US" dirty="0" smtClean="0"/>
          </a:p>
          <a:p>
            <a:r>
              <a:rPr lang="en-US" altLang="en-US" dirty="0" smtClean="0"/>
              <a:t>The Survivorship Center is working on the first level of the socioecological model to identify and develop resources to impact adult posttreatment cancer survivors and their caregivers.</a:t>
            </a:r>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E91B64-259A-4DAC-A5C1-4309AB03FAF2}" type="slidenum">
              <a:rPr lang="en-US" altLang="en-US" smtClean="0"/>
              <a:pPr eaLnBrk="1" hangingPunct="1">
                <a:spcBef>
                  <a:spcPct val="0"/>
                </a:spcBef>
              </a:pPr>
              <a:t>11</a:t>
            </a:fld>
            <a:endParaRPr lang="en-US" altLang="en-US" dirty="0" smtClean="0"/>
          </a:p>
        </p:txBody>
      </p:sp>
    </p:spTree>
    <p:extLst>
      <p:ext uri="{BB962C8B-B14F-4D97-AF65-F5344CB8AC3E}">
        <p14:creationId xmlns:p14="http://schemas.microsoft.com/office/powerpoint/2010/main" val="508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Life After Treatment Guide is a quick, easy-to-read guide that helps cancer survivors and their caregivers understand the various aspects of the survivorship journey. The guide includes trusted resources for survivorship information and tips on how to communicate with</a:t>
            </a:r>
            <a:r>
              <a:rPr lang="en-US" altLang="en-US" baseline="0" dirty="0" smtClean="0"/>
              <a:t> </a:t>
            </a:r>
            <a:r>
              <a:rPr lang="en-US" altLang="en-US" dirty="0" smtClean="0"/>
              <a:t>care providers. Download a free copy at cancer.org/survivorshipguide or call the American Cancer Society at 1-800-227-2345 to request print copies. </a:t>
            </a:r>
          </a:p>
          <a:p>
            <a:endParaRPr lang="en-US" altLang="en-US" dirty="0"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46B3FE-FA89-45B5-9481-1E3990446839}" type="slidenum">
              <a:rPr lang="en-US" altLang="en-US" smtClean="0"/>
              <a:pPr eaLnBrk="1" hangingPunct="1">
                <a:spcBef>
                  <a:spcPct val="0"/>
                </a:spcBef>
              </a:pPr>
              <a:t>12</a:t>
            </a:fld>
            <a:endParaRPr lang="en-US" altLang="en-US" dirty="0" smtClean="0"/>
          </a:p>
        </p:txBody>
      </p:sp>
    </p:spTree>
    <p:extLst>
      <p:ext uri="{BB962C8B-B14F-4D97-AF65-F5344CB8AC3E}">
        <p14:creationId xmlns:p14="http://schemas.microsoft.com/office/powerpoint/2010/main" val="231281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1200"/>
              </a:spcBef>
              <a:spcAft>
                <a:spcPts val="1200"/>
              </a:spcAft>
              <a:buFont typeface="Arial" pitchFamily="34" charset="0"/>
              <a:buNone/>
              <a:defRPr/>
            </a:pPr>
            <a:r>
              <a:rPr lang="en-US" dirty="0" smtClean="0"/>
              <a:t>The Survivorship Center conducted,</a:t>
            </a:r>
            <a:r>
              <a:rPr lang="en-US" baseline="0" dirty="0" smtClean="0"/>
              <a:t> </a:t>
            </a:r>
            <a:r>
              <a:rPr lang="en-US" dirty="0" smtClean="0"/>
              <a:t>the Cancer Survivor</a:t>
            </a:r>
            <a:r>
              <a:rPr lang="en-US" baseline="0" dirty="0" smtClean="0"/>
              <a:t> Information Resource Inventory,</a:t>
            </a:r>
            <a:r>
              <a:rPr lang="en-US" dirty="0" smtClean="0"/>
              <a:t> an environmental scan of posttreatment survivorship information as a way to identify and analyze gaps in cancer information.</a:t>
            </a:r>
          </a:p>
          <a:p>
            <a:pPr>
              <a:buFont typeface="Arial" panose="020B0604020202020204" pitchFamily="34" charset="0"/>
              <a:buNone/>
              <a:defRPr/>
            </a:pPr>
            <a:r>
              <a:rPr lang="en-US" dirty="0" smtClean="0"/>
              <a:t>The Survivorship Center identified and searched the websites of 30 credible, national health organizations that provide information about cancer and conducted an Internet search using terms relevant to posttreatment cancer survivorship. The results of the two searches were combined and information was categorized as either multimedia or print.</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a:buFont typeface="Arial" panose="020B0604020202020204" pitchFamily="34" charset="0"/>
              <a:buNone/>
              <a:defRPr/>
            </a:pPr>
            <a:r>
              <a:rPr lang="en-US" dirty="0" smtClean="0"/>
              <a:t>In total, about 400 resources were identified. 259 of which were available through multimedia channels, though primarily online. 79 of which were available in print.</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There is a clear gap in genetic counseling information across channels. Further investigation found this gap to be representative of the disparity of information in genetic counseling in general, this finding is not specific to genetic counseling for cancer. This is a relatively new field that is growing and research and expertise in this area is still developing.</a:t>
            </a:r>
          </a:p>
          <a:p>
            <a:pPr marL="171450" indent="-171450">
              <a:buFont typeface="Arial" panose="020B0604020202020204" pitchFamily="34" charset="0"/>
              <a:buChar char="•"/>
              <a:defRPr/>
            </a:pPr>
            <a:endParaRPr lang="en-US" dirty="0" smtClean="0"/>
          </a:p>
          <a:p>
            <a:pPr>
              <a:buFont typeface="Arial" panose="020B0604020202020204" pitchFamily="34" charset="0"/>
              <a:buNone/>
              <a:defRPr/>
            </a:pPr>
            <a:r>
              <a:rPr lang="en-US" dirty="0" smtClean="0">
                <a:solidFill>
                  <a:prstClr val="black"/>
                </a:solidFill>
              </a:rPr>
              <a:t>The Survivorship Center plans to use the data</a:t>
            </a:r>
            <a:r>
              <a:rPr lang="en-US" baseline="0" dirty="0" smtClean="0">
                <a:solidFill>
                  <a:prstClr val="black"/>
                </a:solidFill>
              </a:rPr>
              <a:t> collected to inform and build out the ACS Cancer Resource Connection to make the database more comprehensive and inclusive of posttreatment resources. </a:t>
            </a: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dirty="0" smtClean="0"/>
          </a:p>
          <a:p>
            <a:pPr>
              <a:defRPr/>
            </a:pPr>
            <a:endParaRPr lang="en-US" dirty="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72A421-B4C8-462A-98DF-C9EC8AAD4625}" type="slidenum">
              <a:rPr lang="en-US" altLang="en-US" smtClean="0"/>
              <a:pPr eaLnBrk="1" hangingPunct="1">
                <a:spcBef>
                  <a:spcPct val="0"/>
                </a:spcBef>
              </a:pPr>
              <a:t>13</a:t>
            </a:fld>
            <a:endParaRPr lang="en-US" altLang="en-US" dirty="0" smtClean="0"/>
          </a:p>
        </p:txBody>
      </p:sp>
    </p:spTree>
    <p:extLst>
      <p:ext uri="{BB962C8B-B14F-4D97-AF65-F5344CB8AC3E}">
        <p14:creationId xmlns:p14="http://schemas.microsoft.com/office/powerpoint/2010/main" val="219828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defRPr/>
            </a:pPr>
            <a:r>
              <a:rPr lang="en-US" dirty="0" smtClean="0">
                <a:cs typeface="Calibri" pitchFamily="34" charset="0"/>
              </a:rPr>
              <a:t>End of treatment can be a difficult time for cancer survivors, who must learn how to manage treatment-related issues without frequent support of their care team. This shifts the cancer</a:t>
            </a:r>
            <a:r>
              <a:rPr lang="en-US" baseline="0" dirty="0" smtClean="0">
                <a:cs typeface="Calibri" pitchFamily="34" charset="0"/>
              </a:rPr>
              <a:t> care </a:t>
            </a:r>
            <a:r>
              <a:rPr lang="en-US" dirty="0" smtClean="0">
                <a:cs typeface="Calibri" pitchFamily="34" charset="0"/>
              </a:rPr>
              <a:t>paradigm</a:t>
            </a:r>
            <a:r>
              <a:rPr lang="en-US" baseline="0" dirty="0" smtClean="0">
                <a:cs typeface="Calibri" pitchFamily="34" charset="0"/>
              </a:rPr>
              <a:t> </a:t>
            </a:r>
            <a:r>
              <a:rPr lang="en-US" dirty="0" smtClean="0">
                <a:cs typeface="Calibri" pitchFamily="34" charset="0"/>
              </a:rPr>
              <a:t>to a chronic care model. It</a:t>
            </a:r>
            <a:r>
              <a:rPr lang="en-US" baseline="0" dirty="0" smtClean="0">
                <a:cs typeface="Calibri" pitchFamily="34" charset="0"/>
              </a:rPr>
              <a:t> also </a:t>
            </a:r>
            <a:r>
              <a:rPr lang="en-US" dirty="0" smtClean="0">
                <a:cs typeface="Calibri" pitchFamily="34" charset="0"/>
              </a:rPr>
              <a:t>offers the opportunity to apply the principles of the chronic care model, especially self-management. </a:t>
            </a:r>
          </a:p>
          <a:p>
            <a:pPr>
              <a:buFont typeface="Arial" panose="020B0604020202020204" pitchFamily="34" charset="0"/>
              <a:buNone/>
              <a:defRPr/>
            </a:pPr>
            <a:endParaRPr lang="en-US" altLang="en-US" dirty="0" smtClean="0"/>
          </a:p>
          <a:p>
            <a:pPr>
              <a:buFont typeface="Arial" panose="020B0604020202020204" pitchFamily="34" charset="0"/>
              <a:buNone/>
              <a:defRPr/>
            </a:pPr>
            <a:r>
              <a:rPr lang="en-US" altLang="en-US" dirty="0" smtClean="0"/>
              <a:t>One of the most widely used chronic disease self-management programs was developed at Stanford University.  This program has been shown effective in improving health and health behaviors while reducing health care over-utilization. </a:t>
            </a:r>
          </a:p>
          <a:p>
            <a:pPr>
              <a:buFont typeface="Arial" panose="020B0604020202020204" pitchFamily="34" charset="0"/>
              <a:buNone/>
              <a:defRPr/>
            </a:pPr>
            <a:endParaRPr lang="en-US" altLang="en-US" dirty="0" smtClean="0"/>
          </a:p>
          <a:p>
            <a:pPr>
              <a:buFont typeface="Arial" panose="020B0604020202020204" pitchFamily="34" charset="0"/>
              <a:buNone/>
              <a:defRPr/>
            </a:pPr>
            <a:r>
              <a:rPr lang="en-US" altLang="en-US" dirty="0" smtClean="0"/>
              <a:t>The ACS with Stanford University and the National Council on Aging are piloting a self-management program for posttreatment cancer survivors</a:t>
            </a:r>
            <a:r>
              <a:rPr lang="en-US" altLang="en-US" baseline="0" dirty="0" smtClean="0"/>
              <a:t> called, </a:t>
            </a:r>
            <a:r>
              <a:rPr lang="en-US" altLang="en-US" dirty="0" smtClean="0"/>
              <a:t>Cancer: Thriving and Surviving.</a:t>
            </a:r>
          </a:p>
          <a:p>
            <a:pPr>
              <a:buFont typeface="Arial" panose="020B0604020202020204" pitchFamily="34" charset="0"/>
              <a:buNone/>
              <a:defRPr/>
            </a:pPr>
            <a:endParaRPr lang="en-US" altLang="en-US" dirty="0" smtClean="0"/>
          </a:p>
          <a:p>
            <a:pPr>
              <a:buFont typeface="Arial" panose="020B0604020202020204" pitchFamily="34" charset="0"/>
              <a:buNone/>
              <a:defRPr/>
            </a:pPr>
            <a:r>
              <a:rPr lang="en-US" altLang="en-US" dirty="0" smtClean="0"/>
              <a:t>Many survivors experience a myriad of long-term physical and psychosocial effects stemming from their cancer and its treatment, but there are few resources and programs available to help them manage their health and wellness after treatment. </a:t>
            </a:r>
            <a:endParaRPr lang="en-US" dirty="0" smtClean="0">
              <a:cs typeface="Calibri" pitchFamily="34" charset="0"/>
            </a:endParaRPr>
          </a:p>
          <a:p>
            <a:pPr eaLnBrk="1" hangingPunct="1">
              <a:spcBef>
                <a:spcPct val="0"/>
              </a:spcBef>
              <a:buFont typeface="Arial" panose="020B0604020202020204" pitchFamily="34" charset="0"/>
              <a:buNone/>
              <a:defRPr/>
            </a:pPr>
            <a:endParaRPr lang="en-US" altLang="en-US" dirty="0" smtClean="0">
              <a:solidFill>
                <a:prstClr val="black"/>
              </a:solidFill>
            </a:endParaRPr>
          </a:p>
          <a:p>
            <a:pPr eaLnBrk="1" hangingPunct="1">
              <a:spcBef>
                <a:spcPct val="0"/>
              </a:spcBef>
              <a:buFont typeface="Arial" panose="020B0604020202020204" pitchFamily="34" charset="0"/>
              <a:buNone/>
              <a:defRPr/>
            </a:pPr>
            <a:r>
              <a:rPr lang="en-US" altLang="en-US" dirty="0" smtClean="0">
                <a:solidFill>
                  <a:prstClr val="black"/>
                </a:solidFill>
              </a:rPr>
              <a:t>A primary objective of The Survivorship Center’s work to increase evidence-based survivorship programs is to conduct a pilot of Stanford University’s Cancer: Thriving and Surviving web-based cancer self-management program. The program was adapted from the existing chronic disease self-management program developed by Stanford that is widely used throughout the US and internationally. The program is conducted in partnership with the National Council on Aging. </a:t>
            </a:r>
          </a:p>
          <a:p>
            <a:pPr eaLnBrk="1" hangingPunct="1">
              <a:spcBef>
                <a:spcPct val="0"/>
              </a:spcBef>
              <a:buFont typeface="Arial" panose="020B0604020202020204" pitchFamily="34" charset="0"/>
              <a:buNone/>
              <a:defRPr/>
            </a:pPr>
            <a:endParaRPr lang="en-US" altLang="en-US" dirty="0" smtClean="0">
              <a:solidFill>
                <a:srgbClr val="000000"/>
              </a:solidFill>
              <a:ea typeface="Calibri" pitchFamily="34" charset="0"/>
              <a:cs typeface="Calibri" pitchFamily="34" charset="0"/>
            </a:endParaRPr>
          </a:p>
          <a:p>
            <a:pPr eaLnBrk="1" hangingPunct="1">
              <a:spcBef>
                <a:spcPct val="0"/>
              </a:spcBef>
              <a:buFont typeface="Arial" panose="020B0604020202020204" pitchFamily="34" charset="0"/>
              <a:buNone/>
              <a:defRPr/>
            </a:pPr>
            <a:r>
              <a:rPr lang="en-US" altLang="en-US" dirty="0" smtClean="0">
                <a:ea typeface="Calibri" pitchFamily="34" charset="0"/>
                <a:cs typeface="Calibri" pitchFamily="34" charset="0"/>
              </a:rPr>
              <a:t>The specific aims of the pilot include exploring the feasibility of using unpaid ACS volunteers as facilitators, exploring effectiveness of various recruitment channels, and contributing to the evidence-base for cancer self-management programs.</a:t>
            </a:r>
          </a:p>
          <a:p>
            <a:pPr marL="171450" indent="-171450" eaLnBrk="1" hangingPunct="1">
              <a:spcBef>
                <a:spcPct val="0"/>
              </a:spcBef>
              <a:buFont typeface="Arial" panose="020B0604020202020204" pitchFamily="34" charset="0"/>
              <a:buChar char="•"/>
              <a:defRPr/>
            </a:pPr>
            <a:endParaRPr lang="en-US" altLang="en-US" dirty="0" smtClean="0">
              <a:ea typeface="Calibri" pitchFamily="34" charset="0"/>
              <a:cs typeface="Calibri" pitchFamily="34" charset="0"/>
            </a:endParaRPr>
          </a:p>
          <a:p>
            <a:pPr eaLnBrk="1" hangingPunct="1">
              <a:spcBef>
                <a:spcPct val="0"/>
              </a:spcBef>
              <a:buFont typeface="Arial" panose="020B0604020202020204" pitchFamily="34" charset="0"/>
              <a:buNone/>
              <a:defRPr/>
            </a:pPr>
            <a:r>
              <a:rPr lang="en-US" altLang="en-US" dirty="0" smtClean="0"/>
              <a:t>Next steps include completion of the 12-month follow-up phase, in-depth qualitative and quantitative analyses, comparison of this data with other ACS survivorship studies where appropriate, and identification of and development of additional self-management resources to support survivors.  </a:t>
            </a:r>
          </a:p>
          <a:p>
            <a:pPr eaLnBrk="1" hangingPunct="1">
              <a:spcBef>
                <a:spcPct val="0"/>
              </a:spcBef>
              <a:buFont typeface="Arial" panose="020B0604020202020204" pitchFamily="34" charset="0"/>
              <a:buNone/>
              <a:defRPr/>
            </a:pPr>
            <a:endParaRPr lang="en-US" altLang="en-US" dirty="0" smtClean="0">
              <a:ea typeface="Calibri" pitchFamily="34" charset="0"/>
              <a:cs typeface="Calibri" pitchFamily="34" charset="0"/>
            </a:endParaRPr>
          </a:p>
          <a:p>
            <a:pPr eaLnBrk="1" hangingPunct="1">
              <a:spcBef>
                <a:spcPct val="0"/>
              </a:spcBef>
              <a:buFont typeface="Arial" panose="020B0604020202020204" pitchFamily="34" charset="0"/>
              <a:buNone/>
              <a:defRPr/>
            </a:pPr>
            <a:endParaRPr lang="en-US" altLang="en-US" dirty="0" smtClean="0">
              <a:solidFill>
                <a:srgbClr val="000000"/>
              </a:solidFill>
              <a:ea typeface="Calibri" pitchFamily="34" charset="0"/>
              <a:cs typeface="Calibri" pitchFamily="34" charset="0"/>
            </a:endParaRPr>
          </a:p>
          <a:p>
            <a:pPr eaLnBrk="1" hangingPunct="1">
              <a:spcBef>
                <a:spcPct val="0"/>
              </a:spcBef>
              <a:defRPr/>
            </a:pPr>
            <a:endParaRPr lang="en-US" altLang="en-US" dirty="0"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FC7FFC-1088-4BC1-84B4-83E7AE9C6292}" type="slidenum">
              <a:rPr lang="en-US" altLang="en-US" smtClean="0">
                <a:solidFill>
                  <a:srgbClr val="000000"/>
                </a:solidFill>
              </a:rPr>
              <a:pPr eaLnBrk="1" hangingPunct="1">
                <a:spcBef>
                  <a:spcPct val="0"/>
                </a:spcBef>
              </a:pPr>
              <a:t>14</a:t>
            </a:fld>
            <a:endParaRPr lang="en-US" altLang="en-US" dirty="0" smtClean="0">
              <a:solidFill>
                <a:srgbClr val="000000"/>
              </a:solidFill>
            </a:endParaRPr>
          </a:p>
        </p:txBody>
      </p:sp>
    </p:spTree>
    <p:extLst>
      <p:ext uri="{BB962C8B-B14F-4D97-AF65-F5344CB8AC3E}">
        <p14:creationId xmlns:p14="http://schemas.microsoft.com/office/powerpoint/2010/main" val="215096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(2:00-2:10p)</a:t>
            </a:r>
          </a:p>
          <a:p>
            <a:endParaRPr lang="en-US" altLang="en-US" dirty="0" smtClean="0"/>
          </a:p>
          <a:p>
            <a:r>
              <a:rPr lang="en-US" altLang="en-US" dirty="0" smtClean="0"/>
              <a:t>The Survivorship Center is working on the second level of the socioecological model to impact health care systems by developing cancer survivorship care resources for care providers, organizations, and communities.</a:t>
            </a:r>
          </a:p>
          <a:p>
            <a:endParaRPr lang="en-US" altLang="en-US" dirty="0"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E329B5-2438-4FBA-9CE7-06FC58F132FF}" type="slidenum">
              <a:rPr lang="en-US" altLang="en-US" smtClean="0">
                <a:solidFill>
                  <a:srgbClr val="000000"/>
                </a:solidFill>
              </a:rPr>
              <a:pPr eaLnBrk="1" hangingPunct="1">
                <a:spcBef>
                  <a:spcPct val="0"/>
                </a:spcBef>
              </a:pPr>
              <a:t>15</a:t>
            </a:fld>
            <a:endParaRPr lang="en-US" altLang="en-US" dirty="0" smtClean="0">
              <a:solidFill>
                <a:srgbClr val="000000"/>
              </a:solidFill>
            </a:endParaRPr>
          </a:p>
        </p:txBody>
      </p:sp>
    </p:spTree>
    <p:extLst>
      <p:ext uri="{BB962C8B-B14F-4D97-AF65-F5344CB8AC3E}">
        <p14:creationId xmlns:p14="http://schemas.microsoft.com/office/powerpoint/2010/main" val="110402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Prescription for Cancer Information is a tool to help care providers talk to survivors about resources available in their office or clinic, in the community, online, and over the phone. Download a free copy at cancer.org/survivorshipprescription or call the ACS 800 number to request print</a:t>
            </a:r>
            <a:r>
              <a:rPr lang="en-US" altLang="en-US" baseline="0" dirty="0" smtClean="0"/>
              <a:t> </a:t>
            </a:r>
            <a:r>
              <a:rPr lang="en-US" altLang="en-US" dirty="0" smtClean="0"/>
              <a:t>copies.</a:t>
            </a:r>
          </a:p>
          <a:p>
            <a:endParaRPr lang="en-US" altLang="en-US" dirty="0"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4C87A1-7C3E-4E0B-B888-229FB43FC926}" type="slidenum">
              <a:rPr lang="en-US" altLang="en-US" smtClean="0">
                <a:solidFill>
                  <a:srgbClr val="000000"/>
                </a:solidFill>
              </a:rPr>
              <a:pPr eaLnBrk="1" hangingPunct="1">
                <a:spcBef>
                  <a:spcPct val="0"/>
                </a:spcBef>
              </a:pPr>
              <a:t>16</a:t>
            </a:fld>
            <a:endParaRPr lang="en-US" altLang="en-US" dirty="0" smtClean="0">
              <a:solidFill>
                <a:srgbClr val="000000"/>
              </a:solidFill>
            </a:endParaRPr>
          </a:p>
        </p:txBody>
      </p:sp>
    </p:spTree>
    <p:extLst>
      <p:ext uri="{BB962C8B-B14F-4D97-AF65-F5344CB8AC3E}">
        <p14:creationId xmlns:p14="http://schemas.microsoft.com/office/powerpoint/2010/main" val="453905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575" eaLnBrk="1" fontAlgn="auto" hangingPunct="1">
              <a:spcBef>
                <a:spcPts val="0"/>
              </a:spcBef>
              <a:spcAft>
                <a:spcPts val="0"/>
              </a:spcAft>
              <a:defRPr/>
            </a:pPr>
            <a:r>
              <a:rPr lang="en-US" altLang="en-US" dirty="0" smtClean="0">
                <a:solidFill>
                  <a:srgbClr val="000000"/>
                </a:solidFill>
              </a:rPr>
              <a:t>Another primary objective of The Survivorship Center’s work to increase evidence-based survivorship programs is to collaborate with key partners in the development of clinical follow-up care guidelines for primary care providers who care for adult posttreatment cancer survivors to expand the delivery of quality survivorship care. </a:t>
            </a:r>
          </a:p>
          <a:p>
            <a:pPr defTabSz="917575" eaLnBrk="1" fontAlgn="auto" hangingPunct="1">
              <a:spcBef>
                <a:spcPts val="0"/>
              </a:spcBef>
              <a:spcAft>
                <a:spcPts val="0"/>
              </a:spcAft>
              <a:defRPr/>
            </a:pPr>
            <a:endParaRPr lang="en-US" altLang="en-US" dirty="0" smtClean="0">
              <a:solidFill>
                <a:srgbClr val="000000"/>
              </a:solidFill>
            </a:endParaRPr>
          </a:p>
          <a:p>
            <a:pPr>
              <a:defRPr/>
            </a:pPr>
            <a:r>
              <a:rPr lang="en-US" altLang="en-US" dirty="0" smtClean="0">
                <a:solidFill>
                  <a:prstClr val="black"/>
                </a:solidFill>
              </a:rPr>
              <a:t>The Survivorship Center is coordinating the work of experts in oncology, primary care, and other health care professions to develop clinical follow-up care guidelines. </a:t>
            </a:r>
          </a:p>
          <a:p>
            <a:pPr>
              <a:defRPr/>
            </a:pPr>
            <a:endParaRPr lang="en-US" altLang="en-US" dirty="0" smtClean="0">
              <a:solidFill>
                <a:prstClr val="black"/>
              </a:solidFill>
            </a:endParaRPr>
          </a:p>
          <a:p>
            <a:pPr eaLnBrk="1" hangingPunct="1">
              <a:spcBef>
                <a:spcPct val="0"/>
              </a:spcBef>
              <a:defRPr/>
            </a:pPr>
            <a:r>
              <a:rPr lang="en-US" altLang="en-US" dirty="0" smtClean="0">
                <a:solidFill>
                  <a:srgbClr val="000000"/>
                </a:solidFill>
              </a:rPr>
              <a:t>The Survivorship Center identified 10 priority cancer sites for guideline development based on survivor prevalence and severity of long-term and late effects, and the evidence supporting the need for information and resources to guide primary care providers in caring for cancer survivors. The 10 sites are</a:t>
            </a:r>
            <a:r>
              <a:rPr lang="en-US" altLang="en-US" baseline="0" dirty="0" smtClean="0">
                <a:solidFill>
                  <a:srgbClr val="000000"/>
                </a:solidFill>
              </a:rPr>
              <a:t> </a:t>
            </a:r>
            <a:r>
              <a:rPr lang="en-US" altLang="en-US" dirty="0" smtClean="0">
                <a:solidFill>
                  <a:srgbClr val="000000"/>
                </a:solidFill>
              </a:rPr>
              <a:t>breast, colorectal, prostate, head &amp; neck, gynecologic (including</a:t>
            </a:r>
            <a:r>
              <a:rPr lang="en-US" altLang="en-US" baseline="0" dirty="0" smtClean="0">
                <a:solidFill>
                  <a:srgbClr val="000000"/>
                </a:solidFill>
              </a:rPr>
              <a:t> </a:t>
            </a:r>
            <a:r>
              <a:rPr lang="en-US" altLang="en-US" dirty="0" smtClean="0">
                <a:solidFill>
                  <a:srgbClr val="000000"/>
                </a:solidFill>
              </a:rPr>
              <a:t>cervical, ovarian, endometrial and uterine), and lung and melanoma.</a:t>
            </a:r>
            <a:r>
              <a:rPr lang="en-US" altLang="en-US" baseline="0" dirty="0" smtClean="0">
                <a:solidFill>
                  <a:srgbClr val="000000"/>
                </a:solidFill>
              </a:rPr>
              <a:t> </a:t>
            </a:r>
            <a:r>
              <a:rPr lang="en-US" altLang="en-US" dirty="0" smtClean="0">
                <a:solidFill>
                  <a:srgbClr val="000000"/>
                </a:solidFill>
              </a:rPr>
              <a:t>Read this article at bit.ly/SurvivorshipCenter to learn more about</a:t>
            </a:r>
            <a:r>
              <a:rPr lang="en-US" altLang="en-US" baseline="0" dirty="0" smtClean="0">
                <a:solidFill>
                  <a:srgbClr val="000000"/>
                </a:solidFill>
              </a:rPr>
              <a:t> the </a:t>
            </a:r>
            <a:r>
              <a:rPr lang="en-US" altLang="en-US" dirty="0" smtClean="0">
                <a:solidFill>
                  <a:srgbClr val="000000"/>
                </a:solidFill>
              </a:rPr>
              <a:t>process.</a:t>
            </a:r>
          </a:p>
          <a:p>
            <a:pPr eaLnBrk="1" hangingPunct="1">
              <a:spcBef>
                <a:spcPct val="0"/>
              </a:spcBef>
              <a:defRPr/>
            </a:pPr>
            <a:endParaRPr lang="en-US" altLang="en-US" dirty="0" smtClean="0">
              <a:solidFill>
                <a:srgbClr val="000000"/>
              </a:solidFill>
            </a:endParaRPr>
          </a:p>
          <a:p>
            <a:pPr defTabSz="917575" eaLnBrk="1" fontAlgn="auto" hangingPunct="1">
              <a:spcBef>
                <a:spcPts val="0"/>
              </a:spcBef>
              <a:spcAft>
                <a:spcPts val="0"/>
              </a:spcAft>
              <a:defRPr/>
            </a:pPr>
            <a:r>
              <a:rPr lang="en-US" altLang="en-US" dirty="0" smtClean="0">
                <a:solidFill>
                  <a:srgbClr val="000000"/>
                </a:solidFill>
              </a:rPr>
              <a:t>The guidelines were created to provide clinical follow-up care standards to address health promotion, surveillance</a:t>
            </a:r>
            <a:r>
              <a:rPr lang="en-US" altLang="en-US" baseline="0" dirty="0" smtClean="0">
                <a:solidFill>
                  <a:srgbClr val="000000"/>
                </a:solidFill>
              </a:rPr>
              <a:t> for recurrence and </a:t>
            </a:r>
            <a:r>
              <a:rPr lang="en-US" altLang="en-US" dirty="0" smtClean="0">
                <a:solidFill>
                  <a:srgbClr val="000000"/>
                </a:solidFill>
              </a:rPr>
              <a:t>screening for new primary cancers, and assessment and management of physical and psychosocial long-term and late effects of cancer and its treatment.</a:t>
            </a:r>
          </a:p>
          <a:p>
            <a:pPr defTabSz="917575" eaLnBrk="1" fontAlgn="auto" hangingPunct="1">
              <a:spcBef>
                <a:spcPts val="0"/>
              </a:spcBef>
              <a:spcAft>
                <a:spcPts val="0"/>
              </a:spcAft>
              <a:defRPr/>
            </a:pPr>
            <a:endParaRPr lang="en-US" altLang="en-US" dirty="0" smtClean="0">
              <a:solidFill>
                <a:srgbClr val="000000"/>
              </a:solidFill>
            </a:endParaRPr>
          </a:p>
          <a:p>
            <a:pPr defTabSz="917575" eaLnBrk="1" fontAlgn="auto" hangingPunct="1">
              <a:spcBef>
                <a:spcPts val="0"/>
              </a:spcBef>
              <a:spcAft>
                <a:spcPts val="0"/>
              </a:spcAft>
              <a:defRPr/>
            </a:pPr>
            <a:r>
              <a:rPr lang="en-US" altLang="en-US" dirty="0" smtClean="0">
                <a:solidFill>
                  <a:srgbClr val="000000"/>
                </a:solidFill>
              </a:rPr>
              <a:t>The</a:t>
            </a:r>
            <a:r>
              <a:rPr lang="en-US" altLang="en-US" baseline="0" dirty="0" smtClean="0">
                <a:solidFill>
                  <a:srgbClr val="000000"/>
                </a:solidFill>
              </a:rPr>
              <a:t> Survivorship </a:t>
            </a:r>
            <a:r>
              <a:rPr lang="en-US" altLang="en-US" dirty="0" smtClean="0">
                <a:solidFill>
                  <a:srgbClr val="000000"/>
                </a:solidFill>
              </a:rPr>
              <a:t>Center targeted an audience of primary care providers, since they have established long-term relationships overseeing care and the management of medical and psychosocial problems posttreatment.</a:t>
            </a:r>
            <a:r>
              <a:rPr lang="en-US" altLang="en-US" baseline="0" dirty="0" smtClean="0">
                <a:solidFill>
                  <a:srgbClr val="000000"/>
                </a:solidFill>
              </a:rPr>
              <a:t> </a:t>
            </a:r>
            <a:r>
              <a:rPr lang="en-US" altLang="en-US" dirty="0" smtClean="0">
                <a:solidFill>
                  <a:srgbClr val="000000"/>
                </a:solidFill>
              </a:rPr>
              <a:t>After treatment ends and patients leave the oncology care setting, they turn to the PCP for routine care. The PCP may then face the burden of caring for the cancer survivor with limited knowledge of cancer treatment and its long-term or late effects. </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dirty="0" smtClean="0">
                <a:solidFill>
                  <a:srgbClr val="000000"/>
                </a:solidFill>
              </a:rPr>
              <a:t>The guidelines are intended to help shape an evidence-based standard of care for adult posttreatment cancer survivors,</a:t>
            </a:r>
            <a:r>
              <a:rPr lang="en-US" altLang="en-US" baseline="0" dirty="0" smtClean="0">
                <a:solidFill>
                  <a:srgbClr val="000000"/>
                </a:solidFill>
              </a:rPr>
              <a:t> ensuring continued surveillance, delivery of preventive care and management of comorbid conditions, and management of long-term &amp; late effects posttreatment.</a:t>
            </a:r>
            <a:endParaRPr lang="en-US" altLang="en-US" dirty="0" smtClean="0">
              <a:solidFill>
                <a:srgbClr val="000000"/>
              </a:solidFill>
            </a:endParaRPr>
          </a:p>
          <a:p>
            <a:pPr marL="171450" indent="-171450">
              <a:defRPr/>
            </a:pPr>
            <a:endParaRPr lang="en-US" altLang="en-US" dirty="0"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5372A6-337C-4E62-B465-529391682B48}" type="slidenum">
              <a:rPr lang="en-US" altLang="en-US" smtClean="0">
                <a:solidFill>
                  <a:srgbClr val="000000"/>
                </a:solidFill>
              </a:rPr>
              <a:pPr eaLnBrk="1" hangingPunct="1">
                <a:spcBef>
                  <a:spcPct val="0"/>
                </a:spcBef>
              </a:pPr>
              <a:t>17</a:t>
            </a:fld>
            <a:endParaRPr lang="en-US" altLang="en-US" dirty="0" smtClean="0">
              <a:solidFill>
                <a:srgbClr val="000000"/>
              </a:solidFill>
            </a:endParaRPr>
          </a:p>
        </p:txBody>
      </p:sp>
    </p:spTree>
    <p:extLst>
      <p:ext uri="{BB962C8B-B14F-4D97-AF65-F5344CB8AC3E}">
        <p14:creationId xmlns:p14="http://schemas.microsoft.com/office/powerpoint/2010/main" val="3477652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The first in the new ACS series of survivorship care guidelines, the ACS Prostate Cancer Survivorship Care Guidelines were published online in </a:t>
            </a:r>
            <a:r>
              <a:rPr lang="en-US" altLang="en-US" i="1" dirty="0" smtClean="0"/>
              <a:t>CA: A Cancer Journal for Clinicians </a:t>
            </a:r>
            <a:r>
              <a:rPr lang="en-US" altLang="en-US" dirty="0" smtClean="0"/>
              <a:t>in June 2014 and were featured in the Jul/Aug print issue.</a:t>
            </a:r>
          </a:p>
          <a:p>
            <a:pPr marL="171450" indent="-171450">
              <a:buFontTx/>
              <a:buChar char="•"/>
              <a:defRPr/>
            </a:pPr>
            <a:endParaRPr lang="en-US" altLang="en-US" dirty="0" smtClean="0"/>
          </a:p>
          <a:p>
            <a:pPr eaLnBrk="1" hangingPunct="1">
              <a:spcBef>
                <a:spcPct val="0"/>
              </a:spcBef>
              <a:defRPr/>
            </a:pPr>
            <a:r>
              <a:rPr lang="en-US" altLang="en-US" dirty="0" smtClean="0">
                <a:solidFill>
                  <a:srgbClr val="000000"/>
                </a:solidFill>
              </a:rPr>
              <a:t>To support survivorship care plan implementation, the article highlighted guidelines for survivorship care coordination and practice implications. The recommendations encourage treating specialists to provide survivorship care plans that include treatment summaries and posttreatment clinical follow-up care recommendations to the primary care clinician to help coordinate survivorship care; also encouraging primary care clinicians and treating specialists to confer regarding the survivorship care plan components and determine roles and responsibilities appropriate for the survivor’s condition and the resources available in the primary care setting. This section was also intended to increase awareness among primary care clinicians that while oncology providers are increasingly providing survivorship care plans as per the IOM recommendation, that new survivorship care planning accreditation requirements are being phased in by the American College of Surgeons Commission on Cancer.</a:t>
            </a:r>
            <a:r>
              <a:rPr lang="en-US" altLang="en-US" baseline="0" dirty="0" smtClean="0">
                <a:solidFill>
                  <a:srgbClr val="000000"/>
                </a:solidFill>
              </a:rPr>
              <a:t> Also, to help support implementation and address barriers and opportunities, </a:t>
            </a:r>
            <a:r>
              <a:rPr lang="en-US" altLang="en-US" dirty="0" smtClean="0">
                <a:solidFill>
                  <a:srgbClr val="000000"/>
                </a:solidFill>
              </a:rPr>
              <a:t>The Survivorship Center</a:t>
            </a:r>
            <a:r>
              <a:rPr lang="en-US" altLang="en-US" baseline="0" dirty="0" smtClean="0">
                <a:solidFill>
                  <a:srgbClr val="000000"/>
                </a:solidFill>
              </a:rPr>
              <a:t> participated on a November 2014 ACS &amp; CoC webinar, with speakers from the CoC and clinicians from CoC-accredited hospitals, as part of a discussion of best practices and lessons learned in implementation of the CoC Standard 3.3: Survivorship Care Plan, and to share The Survivorship Center and ACS resources to support survivorship programs and SCP implementation. </a:t>
            </a:r>
            <a:endParaRPr lang="en-US" altLang="en-US" dirty="0" smtClean="0">
              <a:solidFill>
                <a:srgbClr val="000000"/>
              </a:solidFill>
            </a:endParaRPr>
          </a:p>
          <a:p>
            <a:pPr marL="171450" indent="-171450" eaLnBrk="1" hangingPunct="1">
              <a:spcBef>
                <a:spcPct val="0"/>
              </a:spcBef>
              <a:buFontTx/>
              <a:buChar char="•"/>
              <a:defRPr/>
            </a:pPr>
            <a:endParaRPr lang="en-US" altLang="en-US" dirty="0" smtClean="0">
              <a:solidFill>
                <a:srgbClr val="000000"/>
              </a:solidFill>
            </a:endParaRPr>
          </a:p>
          <a:p>
            <a:pPr eaLnBrk="1" hangingPunct="1">
              <a:spcBef>
                <a:spcPct val="0"/>
              </a:spcBef>
              <a:defRPr/>
            </a:pPr>
            <a:r>
              <a:rPr lang="en-US" altLang="en-US" dirty="0" smtClean="0"/>
              <a:t>Visit bit.ly/ACSPrCa to access the free CA article (a care provider resource) and CA Patient Page (a survivor resource). The Publisher produced a marketing flyer to share with partners and collaborators that can be made available electronically upon request.</a:t>
            </a:r>
          </a:p>
          <a:p>
            <a:pPr marL="171450" indent="-171450">
              <a:buFontTx/>
              <a:buChar char="•"/>
              <a:defRPr/>
            </a:pPr>
            <a:endParaRPr lang="en-US" altLang="en-US" dirty="0" smtClean="0"/>
          </a:p>
          <a:p>
            <a:pPr>
              <a:defRPr/>
            </a:pPr>
            <a:r>
              <a:rPr lang="en-US" altLang="en-US" dirty="0" smtClean="0"/>
              <a:t>The breast and colorectal guidelines were approved by the ACS Board and the manuscripts are being finalized for journal submission this summer. Head &amp; neck guidelines were recently approved by the ACS Board. Journal</a:t>
            </a:r>
            <a:r>
              <a:rPr lang="en-US" altLang="en-US" baseline="0" dirty="0" smtClean="0"/>
              <a:t> submission is anticipated in fall 2015.</a:t>
            </a:r>
          </a:p>
          <a:p>
            <a:pPr>
              <a:defRPr/>
            </a:pPr>
            <a:endParaRPr lang="en-US" altLang="en-US" dirty="0" smtClean="0"/>
          </a:p>
          <a:p>
            <a:pPr marL="171450" indent="-171450" eaLnBrk="1" hangingPunct="1">
              <a:spcBef>
                <a:spcPct val="0"/>
              </a:spcBef>
              <a:defRPr/>
            </a:pPr>
            <a:r>
              <a:rPr lang="en-US" altLang="en-US" dirty="0" smtClean="0"/>
              <a:t>(Note: We will be conducting a systematic review to determine if adequate published</a:t>
            </a:r>
          </a:p>
          <a:p>
            <a:pPr marL="171450" indent="-171450" eaLnBrk="1" hangingPunct="1">
              <a:spcBef>
                <a:spcPct val="0"/>
              </a:spcBef>
              <a:defRPr/>
            </a:pPr>
            <a:r>
              <a:rPr lang="en-US" altLang="en-US" dirty="0" smtClean="0"/>
              <a:t>evidence is available to develop the remaining guidelines, if not, we plan to submit</a:t>
            </a:r>
          </a:p>
          <a:p>
            <a:pPr marL="171450" indent="-171450" eaLnBrk="1" hangingPunct="1">
              <a:spcBef>
                <a:spcPct val="0"/>
              </a:spcBef>
              <a:defRPr/>
            </a:pPr>
            <a:r>
              <a:rPr lang="en-US" altLang="en-US" dirty="0" smtClean="0"/>
              <a:t>manuscripts outlining general survivorship considerations by cancer type</a:t>
            </a:r>
            <a:r>
              <a:rPr lang="en-US" altLang="en-US" baseline="0" dirty="0" smtClean="0"/>
              <a:t> where</a:t>
            </a:r>
          </a:p>
          <a:p>
            <a:pPr marL="171450" indent="-171450" eaLnBrk="1" hangingPunct="1">
              <a:spcBef>
                <a:spcPct val="0"/>
              </a:spcBef>
              <a:defRPr/>
            </a:pPr>
            <a:r>
              <a:rPr lang="en-US" altLang="en-US" baseline="0" dirty="0" smtClean="0"/>
              <a:t>evidence is available or develop position statements to issue a call for needed</a:t>
            </a:r>
          </a:p>
          <a:p>
            <a:pPr marL="171450" indent="-171450" eaLnBrk="1" hangingPunct="1">
              <a:spcBef>
                <a:spcPct val="0"/>
              </a:spcBef>
              <a:defRPr/>
            </a:pPr>
            <a:r>
              <a:rPr lang="en-US" altLang="en-US" baseline="0" dirty="0" smtClean="0"/>
              <a:t>research</a:t>
            </a:r>
            <a:r>
              <a:rPr lang="en-US" altLang="en-US" dirty="0" smtClean="0"/>
              <a:t>)</a:t>
            </a:r>
          </a:p>
          <a:p>
            <a:pPr marL="171450" indent="-171450" eaLnBrk="1" hangingPunct="1">
              <a:spcBef>
                <a:spcPct val="0"/>
              </a:spcBef>
              <a:buFontTx/>
              <a:buChar char="•"/>
              <a:defRPr/>
            </a:pPr>
            <a:endParaRPr lang="en-US" altLang="en-US" dirty="0" smtClean="0"/>
          </a:p>
          <a:p>
            <a:pPr marL="171450" indent="-171450">
              <a:defRPr/>
            </a:pPr>
            <a:endParaRPr lang="en-US" altLang="en-US" dirty="0"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D0E777-A37D-4D5C-835D-4F41C937F737}" type="slidenum">
              <a:rPr lang="en-US" altLang="en-US" smtClean="0">
                <a:solidFill>
                  <a:srgbClr val="000000"/>
                </a:solidFill>
              </a:rPr>
              <a:pPr eaLnBrk="1" hangingPunct="1">
                <a:spcBef>
                  <a:spcPct val="0"/>
                </a:spcBef>
              </a:pPr>
              <a:t>18</a:t>
            </a:fld>
            <a:endParaRPr lang="en-US" altLang="en-US" dirty="0" smtClean="0">
              <a:solidFill>
                <a:srgbClr val="000000"/>
              </a:solidFill>
            </a:endParaRPr>
          </a:p>
        </p:txBody>
      </p:sp>
    </p:spTree>
    <p:extLst>
      <p:ext uri="{BB962C8B-B14F-4D97-AF65-F5344CB8AC3E}">
        <p14:creationId xmlns:p14="http://schemas.microsoft.com/office/powerpoint/2010/main" val="1133727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dirty="0" smtClean="0">
                <a:solidFill>
                  <a:srgbClr val="000000"/>
                </a:solidFill>
              </a:rPr>
              <a:t>The Cancer Survivorship E-Learning Series for Primary Care Providers is a free continuing education program that provides a forum to educate primary care providers (e.g., general medicine physicians, geriatricians, gynecologists, physician assistants, nurse practitioners, nurses) who may have patients who are cancer survivors about how to better understand and care for survivors in the primary care setting. Continuing education credits are available at no cost to participants for each 1-hour module.</a:t>
            </a:r>
          </a:p>
          <a:p>
            <a:pPr defTabSz="457200"/>
            <a:endParaRPr lang="en-US" altLang="en-US" dirty="0" smtClean="0"/>
          </a:p>
          <a:p>
            <a:pPr defTabSz="457200"/>
            <a:r>
              <a:rPr lang="en-US" altLang="en-US" dirty="0" smtClean="0"/>
              <a:t>The objectives of the Cancer Survivorship E-Learning Series for Primary Care Providers are to: 1) increase PCP awareness of the ongoing needs of cancer survivors, 2) increase PCP knowledge of how to care for cancer survivors, and 3) increase PCP ability to provide follow-up care for cancer survivors. </a:t>
            </a:r>
          </a:p>
          <a:p>
            <a:pPr defTabSz="457200"/>
            <a:endParaRPr lang="en-US" altLang="en-US" dirty="0" smtClean="0"/>
          </a:p>
          <a:p>
            <a:pPr defTabSz="457200"/>
            <a:endParaRPr lang="en-US" altLang="en-US" dirty="0" smtClean="0"/>
          </a:p>
          <a:p>
            <a:pPr defTabSz="457200"/>
            <a:endParaRPr lang="en-US" altLang="en-US" dirty="0"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E6E071-AEF7-434F-B83B-2AE35EC4551F}" type="slidenum">
              <a:rPr lang="en-US" altLang="en-US" smtClean="0"/>
              <a:pPr eaLnBrk="1" hangingPunct="1">
                <a:spcBef>
                  <a:spcPct val="0"/>
                </a:spcBef>
              </a:pPr>
              <a:t>19</a:t>
            </a:fld>
            <a:endParaRPr lang="en-US" altLang="en-US" dirty="0" smtClean="0"/>
          </a:p>
        </p:txBody>
      </p:sp>
    </p:spTree>
    <p:extLst>
      <p:ext uri="{BB962C8B-B14F-4D97-AF65-F5344CB8AC3E}">
        <p14:creationId xmlns:p14="http://schemas.microsoft.com/office/powerpoint/2010/main" val="300558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a look at what we will cover</a:t>
            </a:r>
            <a:r>
              <a:rPr lang="en-US" altLang="en-US" baseline="0" dirty="0" smtClean="0"/>
              <a:t> today. </a:t>
            </a:r>
            <a:r>
              <a:rPr lang="en-US" altLang="en-US" dirty="0" smtClean="0"/>
              <a:t>I will begin with a</a:t>
            </a:r>
            <a:r>
              <a:rPr lang="en-US" altLang="en-US" baseline="0" dirty="0" smtClean="0"/>
              <a:t> discussion of </a:t>
            </a:r>
            <a:r>
              <a:rPr lang="en-US" altLang="en-US" dirty="0" smtClean="0"/>
              <a:t>cancer </a:t>
            </a:r>
            <a:r>
              <a:rPr lang="en-US" altLang="en-US" baseline="0" dirty="0" smtClean="0"/>
              <a:t>survivorship, follow with an overview of </a:t>
            </a:r>
            <a:r>
              <a:rPr lang="en-US" altLang="en-US" dirty="0" smtClean="0"/>
              <a:t>The National</a:t>
            </a:r>
            <a:r>
              <a:rPr lang="en-US" altLang="en-US" baseline="0" dirty="0" smtClean="0"/>
              <a:t> Cancer Survivorship Resource Center </a:t>
            </a:r>
            <a:r>
              <a:rPr lang="en-US" altLang="en-US" dirty="0" smtClean="0"/>
              <a:t>tools and resources to support cancer survivorship program</a:t>
            </a:r>
            <a:r>
              <a:rPr lang="en-US" altLang="en-US" baseline="0" dirty="0" smtClean="0"/>
              <a:t>s, and then open-up for questions or comments.</a:t>
            </a:r>
          </a:p>
          <a:p>
            <a:endParaRPr lang="en-US" altLang="en-US" baseline="0" dirty="0"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632B7A-2E19-4178-9124-7A50AF504434}" type="slidenum">
              <a:rPr lang="en-US" altLang="en-US" smtClean="0"/>
              <a:pPr eaLnBrk="1" hangingPunct="1">
                <a:spcBef>
                  <a:spcPct val="0"/>
                </a:spcBef>
              </a:pPr>
              <a:t>2</a:t>
            </a:fld>
            <a:endParaRPr lang="en-US" altLang="en-US" dirty="0" smtClean="0"/>
          </a:p>
        </p:txBody>
      </p:sp>
    </p:spTree>
    <p:extLst>
      <p:ext uri="{BB962C8B-B14F-4D97-AF65-F5344CB8AC3E}">
        <p14:creationId xmlns:p14="http://schemas.microsoft.com/office/powerpoint/2010/main" val="159891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solidFill>
                  <a:srgbClr val="000000"/>
                </a:solidFill>
              </a:rPr>
              <a:t>There are currently seven modules offered, including topics such as</a:t>
            </a:r>
            <a:r>
              <a:rPr lang="en-US" altLang="en-US" baseline="0" dirty="0" smtClean="0">
                <a:solidFill>
                  <a:srgbClr val="000000"/>
                </a:solidFill>
              </a:rPr>
              <a:t> </a:t>
            </a:r>
            <a:r>
              <a:rPr lang="en-US" altLang="en-US" dirty="0" smtClean="0">
                <a:solidFill>
                  <a:srgbClr val="000000"/>
                </a:solidFill>
              </a:rPr>
              <a:t>care coordination and cancer-type specific guidelines becoming available soon after they are published. The new Prostate Cancer Survivorship:</a:t>
            </a:r>
            <a:r>
              <a:rPr lang="en-US" altLang="en-US" baseline="0" dirty="0" smtClean="0">
                <a:solidFill>
                  <a:srgbClr val="000000"/>
                </a:solidFill>
              </a:rPr>
              <a:t> Clinical Follow-Up </a:t>
            </a:r>
            <a:r>
              <a:rPr lang="en-US" altLang="en-US" dirty="0" smtClean="0">
                <a:solidFill>
                  <a:srgbClr val="000000"/>
                </a:solidFill>
              </a:rPr>
              <a:t>Care Guidelines for Primary Care Providers</a:t>
            </a:r>
            <a:r>
              <a:rPr lang="en-US" altLang="en-US" baseline="0" dirty="0" smtClean="0">
                <a:solidFill>
                  <a:srgbClr val="000000"/>
                </a:solidFill>
              </a:rPr>
              <a:t> </a:t>
            </a:r>
            <a:r>
              <a:rPr lang="en-US" altLang="en-US" dirty="0" smtClean="0">
                <a:solidFill>
                  <a:srgbClr val="000000"/>
                </a:solidFill>
              </a:rPr>
              <a:t>module summarizes the potential long-term and late effects of prostate cancer and its treatment, describes how to care for prostate cancer survivors as outlined in the new ACS guidelines, and explains a primary care provider’s role in providing clinical follow-up care to prostate cancer survivors. </a:t>
            </a:r>
          </a:p>
          <a:p>
            <a:pPr marL="171450" indent="-171450">
              <a:buFontTx/>
              <a:buChar char="•"/>
              <a:defRPr/>
            </a:pPr>
            <a:endParaRPr lang="en-US" altLang="en-US" dirty="0" smtClean="0">
              <a:solidFill>
                <a:srgbClr val="000000"/>
              </a:solidFill>
            </a:endParaRPr>
          </a:p>
          <a:p>
            <a:pPr>
              <a:defRPr/>
            </a:pPr>
            <a:r>
              <a:rPr lang="en-US" altLang="en-US" dirty="0" smtClean="0">
                <a:solidFill>
                  <a:srgbClr val="000000"/>
                </a:solidFill>
              </a:rPr>
              <a:t>The series was designed for primary care providers, but oncology providers may also find benefit if</a:t>
            </a:r>
            <a:r>
              <a:rPr lang="en-US" altLang="en-US" baseline="0" dirty="0" smtClean="0">
                <a:solidFill>
                  <a:srgbClr val="000000"/>
                </a:solidFill>
              </a:rPr>
              <a:t> </a:t>
            </a:r>
            <a:r>
              <a:rPr lang="en-US" altLang="en-US" dirty="0" smtClean="0">
                <a:solidFill>
                  <a:srgbClr val="000000"/>
                </a:solidFill>
              </a:rPr>
              <a:t>seeking to increase their awareness</a:t>
            </a:r>
            <a:r>
              <a:rPr lang="en-US" altLang="en-US" baseline="0" dirty="0" smtClean="0">
                <a:solidFill>
                  <a:srgbClr val="000000"/>
                </a:solidFill>
              </a:rPr>
              <a:t> and </a:t>
            </a:r>
            <a:r>
              <a:rPr lang="en-US" altLang="en-US" dirty="0" smtClean="0">
                <a:solidFill>
                  <a:srgbClr val="000000"/>
                </a:solidFill>
              </a:rPr>
              <a:t>knowledge of the essential elements of survivorship care.</a:t>
            </a:r>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EF8348-34C5-4390-A375-D9545089344E}" type="slidenum">
              <a:rPr lang="en-US" altLang="en-US" smtClean="0"/>
              <a:pPr eaLnBrk="1" hangingPunct="1">
                <a:spcBef>
                  <a:spcPct val="0"/>
                </a:spcBef>
              </a:pPr>
              <a:t>20</a:t>
            </a:fld>
            <a:endParaRPr lang="en-US" altLang="en-US" dirty="0" smtClean="0"/>
          </a:p>
        </p:txBody>
      </p:sp>
    </p:spTree>
    <p:extLst>
      <p:ext uri="{BB962C8B-B14F-4D97-AF65-F5344CB8AC3E}">
        <p14:creationId xmlns:p14="http://schemas.microsoft.com/office/powerpoint/2010/main" val="3609744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000000"/>
                </a:solidFill>
              </a:rPr>
              <a:t>To address the gap regarding limited information on the availability of programs for posttreatment survivors, The Survivorship Center developed the Cancer Survivor Program Resource Inventory. </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This Survivorship Center research activity provided an opportunity to catalogue posttreatment survivorship resources among CoC-accredited facilities nationwide, to develop gap assessments for facilities to use in guiding their strategic priorities for program development or enhancement, as well to identify and share promising practices among programs. </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Data captured in the survey included program identifiers such as facility name, geographic reach, whether the facility has a dedicated survivorship clinic; program information including frequency of the program offering, audience demographics (age, gender, cancer type, language), intervention type, topics covered, program delivery method, program setting, evaluation component and how the program is promoted.</a:t>
            </a:r>
          </a:p>
          <a:p>
            <a:pPr eaLnBrk="1" hangingPunct="1">
              <a:spcBef>
                <a:spcPct val="0"/>
              </a:spcBef>
            </a:pPr>
            <a:endParaRPr lang="en-US" altLang="en-US" dirty="0" smtClean="0">
              <a:solidFill>
                <a:srgbClr val="000000"/>
              </a:solidFill>
            </a:endParaRPr>
          </a:p>
          <a:p>
            <a:pPr eaLnBrk="1" hangingPunct="1">
              <a:spcBef>
                <a:spcPct val="0"/>
              </a:spcBef>
            </a:pPr>
            <a:r>
              <a:rPr lang="en-US" altLang="en-US" dirty="0" smtClean="0">
                <a:solidFill>
                  <a:srgbClr val="000000"/>
                </a:solidFill>
              </a:rPr>
              <a:t>The survey captured data from 490 CoC facilities in 45 states. You can reach out to CoC accredited facilities to learn more about program opportunities identified in surveys in</a:t>
            </a:r>
            <a:r>
              <a:rPr lang="en-US" altLang="en-US" baseline="0" dirty="0" smtClean="0">
                <a:solidFill>
                  <a:srgbClr val="000000"/>
                </a:solidFill>
              </a:rPr>
              <a:t> Delaware.</a:t>
            </a:r>
          </a:p>
          <a:p>
            <a:pPr eaLnBrk="1" hangingPunct="1">
              <a:spcBef>
                <a:spcPct val="0"/>
              </a:spcBef>
            </a:pPr>
            <a:endParaRPr lang="en-US" altLang="en-US" dirty="0" smtClean="0">
              <a:solidFill>
                <a:srgbClr val="000000"/>
              </a:solidFill>
            </a:endParaRPr>
          </a:p>
          <a:p>
            <a:pPr eaLnBrk="1" hangingPunct="1">
              <a:spcBef>
                <a:spcPct val="0"/>
              </a:spcBef>
            </a:pPr>
            <a:endParaRPr lang="en-US" altLang="en-US" dirty="0" smtClean="0">
              <a:solidFill>
                <a:srgbClr val="000000"/>
              </a:solidFill>
            </a:endParaRPr>
          </a:p>
          <a:p>
            <a:endParaRPr lang="en-US" altLang="en-US" dirty="0"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DD2C151-E56C-4871-A8A6-8D01E890ACEB}" type="slidenum">
              <a:rPr lang="en-US" altLang="en-US" smtClean="0">
                <a:solidFill>
                  <a:srgbClr val="000000"/>
                </a:solidFill>
              </a:rPr>
              <a:pPr eaLnBrk="1" hangingPunct="1">
                <a:spcBef>
                  <a:spcPct val="0"/>
                </a:spcBef>
              </a:pPr>
              <a:t>21</a:t>
            </a:fld>
            <a:endParaRPr lang="en-US" altLang="en-US" dirty="0" smtClean="0">
              <a:solidFill>
                <a:srgbClr val="000000"/>
              </a:solidFill>
            </a:endParaRPr>
          </a:p>
        </p:txBody>
      </p:sp>
    </p:spTree>
    <p:extLst>
      <p:ext uri="{BB962C8B-B14F-4D97-AF65-F5344CB8AC3E}">
        <p14:creationId xmlns:p14="http://schemas.microsoft.com/office/powerpoint/2010/main" val="360440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000000"/>
                </a:solidFill>
              </a:rPr>
              <a:t>In an effort to address the gap in the lack of evidence on the effectiveness of survivorship programs, The Center developed The Moving Beyond Patient Satisfaction: Tips to Measure Program Impact Guide. The brief guide details indicators and outcome measures that can be used to monitor the success of survivorship programs. It highlights basic evaluation steps and is designed to assist program directors and managers when evaluating survivorship programs by recommending evidence-based measurement tools to show program impact on survivorship. Visit cancer.org/survivorshipprogramevaluation to download a free copy.</a:t>
            </a: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159031-1E5E-4ECF-BA87-9E6B50F61400}" type="slidenum">
              <a:rPr lang="en-US" altLang="en-US" smtClean="0">
                <a:solidFill>
                  <a:srgbClr val="000000"/>
                </a:solidFill>
              </a:rPr>
              <a:pPr eaLnBrk="1" hangingPunct="1">
                <a:spcBef>
                  <a:spcPct val="0"/>
                </a:spcBef>
              </a:pPr>
              <a:t>22</a:t>
            </a:fld>
            <a:endParaRPr lang="en-US" altLang="en-US" dirty="0" smtClean="0">
              <a:solidFill>
                <a:srgbClr val="000000"/>
              </a:solidFill>
            </a:endParaRPr>
          </a:p>
        </p:txBody>
      </p:sp>
    </p:spTree>
    <p:extLst>
      <p:ext uri="{BB962C8B-B14F-4D97-AF65-F5344CB8AC3E}">
        <p14:creationId xmlns:p14="http://schemas.microsoft.com/office/powerpoint/2010/main" val="3032720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Developed by The GW Cancer Institute as part of The Survivorship Center’s work, the Guide for Delivering Quality Survivorship Care provides health care professionals with the knowledge, tools, and resources to deliver high-quality follow-up care to cancer survivors. The Guide is divided into three sections: Defining Survivorship Care, Developing Survivorship Programs, and Accessing Survivorship Center Tools. The Guide will continue to be updated with the latest information, research, and evidence-based interventions. </a:t>
            </a:r>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F1A288-F392-4909-B295-985C47DE24E3}" type="slidenum">
              <a:rPr lang="en-US" altLang="en-US" smtClean="0"/>
              <a:pPr eaLnBrk="1" hangingPunct="1">
                <a:spcBef>
                  <a:spcPct val="0"/>
                </a:spcBef>
              </a:pPr>
              <a:t>23</a:t>
            </a:fld>
            <a:endParaRPr lang="en-US" altLang="en-US" dirty="0" smtClean="0"/>
          </a:p>
        </p:txBody>
      </p:sp>
    </p:spTree>
    <p:extLst>
      <p:ext uri="{BB962C8B-B14F-4D97-AF65-F5344CB8AC3E}">
        <p14:creationId xmlns:p14="http://schemas.microsoft.com/office/powerpoint/2010/main" val="2775274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(2:10-2:15p)</a:t>
            </a:r>
          </a:p>
          <a:p>
            <a:endParaRPr lang="en-US" altLang="en-US" dirty="0" smtClean="0"/>
          </a:p>
          <a:p>
            <a:r>
              <a:rPr lang="en-US" altLang="en-US" dirty="0" smtClean="0"/>
              <a:t>The last level of the socio-ecological model focuses on the Society/Policy level. The Survivorship Center is working to develop cancer survivorship care resources for policy makers, decision makers, and cancer survivor advocates.</a:t>
            </a:r>
          </a:p>
          <a:p>
            <a:endParaRPr lang="en-US" altLang="en-US" dirty="0" smtClean="0"/>
          </a:p>
          <a:p>
            <a:endParaRPr lang="en-US" altLang="en-US" dirty="0"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584594-463F-42A4-A419-C559F868FF75}" type="slidenum">
              <a:rPr lang="en-US" altLang="en-US" smtClean="0"/>
              <a:pPr eaLnBrk="1" hangingPunct="1">
                <a:spcBef>
                  <a:spcPct val="0"/>
                </a:spcBef>
              </a:pPr>
              <a:t>24</a:t>
            </a:fld>
            <a:endParaRPr lang="en-US" altLang="en-US" dirty="0" smtClean="0"/>
          </a:p>
        </p:txBody>
      </p:sp>
    </p:spTree>
    <p:extLst>
      <p:ext uri="{BB962C8B-B14F-4D97-AF65-F5344CB8AC3E}">
        <p14:creationId xmlns:p14="http://schemas.microsoft.com/office/powerpoint/2010/main" val="1017597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8786">
              <a:buFont typeface="Arial" pitchFamily="34" charset="0"/>
              <a:buNone/>
              <a:defRPr/>
            </a:pPr>
            <a:r>
              <a:rPr lang="en-US" altLang="en-US" dirty="0" smtClean="0">
                <a:solidFill>
                  <a:srgbClr val="000000"/>
                </a:solidFill>
                <a:ea typeface="MS PGothic" pitchFamily="34" charset="-128"/>
              </a:rPr>
              <a:t>Policy change has the ability to impact the greatest number of cancer survivors. As the population of survivors rises to more than 14 million in the US, the urgency for policy change increases. </a:t>
            </a:r>
            <a:endParaRPr lang="en-US" dirty="0" smtClean="0">
              <a:solidFill>
                <a:prstClr val="black"/>
              </a:solidFill>
            </a:endParaRPr>
          </a:p>
          <a:p>
            <a:pPr marL="172272" indent="-172272" defTabSz="918786">
              <a:buFont typeface="Arial" pitchFamily="34" charset="0"/>
              <a:buChar char="•"/>
              <a:defRPr/>
            </a:pPr>
            <a:endParaRPr lang="en-US" dirty="0" smtClean="0">
              <a:solidFill>
                <a:prstClr val="black"/>
              </a:solidFill>
            </a:endParaRPr>
          </a:p>
          <a:p>
            <a:pPr defTabSz="918786">
              <a:buFont typeface="Arial" pitchFamily="34" charset="0"/>
              <a:buNone/>
              <a:defRPr/>
            </a:pPr>
            <a:r>
              <a:rPr lang="en-US" dirty="0" smtClean="0">
                <a:solidFill>
                  <a:prstClr val="black"/>
                </a:solidFill>
              </a:rPr>
              <a:t>The Survivorship Center published, “Cancer Survivorship: A Policy Landscape Analysis,” a health policy paper which provides a broad overview of the issues impacting survivorship, covering topics such as</a:t>
            </a:r>
            <a:r>
              <a:rPr lang="en-US" baseline="0" dirty="0" smtClean="0">
                <a:solidFill>
                  <a:prstClr val="black"/>
                </a:solidFill>
              </a:rPr>
              <a:t> the </a:t>
            </a:r>
            <a:r>
              <a:rPr lang="en-US" dirty="0" smtClean="0">
                <a:solidFill>
                  <a:prstClr val="black"/>
                </a:solidFill>
              </a:rPr>
              <a:t>challenges in the delivery of survivorship care, the limited evidence base of how best to care for survivors, and the difficulty in reimbursing survivorship care services. The objective of the paper is to educate policy makers on survivorship issues and describe the priority areas for improving survivorship care. The paper is available for free download at cancer.org/survivorshippolicypapers.</a:t>
            </a:r>
          </a:p>
          <a:p>
            <a:pPr defTabSz="918786">
              <a:defRPr/>
            </a:pPr>
            <a:endParaRPr lang="en-US" dirty="0" smtClean="0">
              <a:solidFill>
                <a:prstClr val="black"/>
              </a:solidFill>
            </a:endParaRPr>
          </a:p>
          <a:p>
            <a:pPr defTabSz="918786">
              <a:buFont typeface="Arial" pitchFamily="34" charset="0"/>
              <a:buNone/>
              <a:defRPr/>
            </a:pPr>
            <a:r>
              <a:rPr lang="en-US" dirty="0" smtClean="0">
                <a:solidFill>
                  <a:prstClr val="black"/>
                </a:solidFill>
              </a:rPr>
              <a:t>A second policy paper highlighting survivorship as a public health priority is being completed for publication this fall.</a:t>
            </a:r>
          </a:p>
          <a:p>
            <a:pPr>
              <a:defRPr/>
            </a:pPr>
            <a:endParaRPr lang="en-US" dirty="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89A6E4-D01A-4065-8865-7DB24FBF61AC}" type="slidenum">
              <a:rPr lang="en-US" altLang="en-US" smtClean="0"/>
              <a:pPr eaLnBrk="1" hangingPunct="1">
                <a:spcBef>
                  <a:spcPct val="0"/>
                </a:spcBef>
              </a:pPr>
              <a:t>25</a:t>
            </a:fld>
            <a:endParaRPr lang="en-US" altLang="en-US" dirty="0" smtClean="0"/>
          </a:p>
        </p:txBody>
      </p:sp>
    </p:spTree>
    <p:extLst>
      <p:ext uri="{BB962C8B-B14F-4D97-AF65-F5344CB8AC3E}">
        <p14:creationId xmlns:p14="http://schemas.microsoft.com/office/powerpoint/2010/main" val="392627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The Survivorship Center closes out the last year of </a:t>
            </a:r>
            <a:r>
              <a:rPr lang="en-US" altLang="en-US" baseline="0" dirty="0" smtClean="0"/>
              <a:t>funding</a:t>
            </a:r>
            <a:r>
              <a:rPr lang="en-US" altLang="en-US" dirty="0" smtClean="0"/>
              <a:t>, next steps include:</a:t>
            </a:r>
          </a:p>
          <a:p>
            <a:endParaRPr lang="en-US" altLang="en-US" dirty="0" smtClean="0"/>
          </a:p>
          <a:p>
            <a:r>
              <a:rPr lang="en-US" altLang="en-US" dirty="0" smtClean="0"/>
              <a:t>…</a:t>
            </a:r>
            <a:r>
              <a:rPr lang="en-US" altLang="en-US" baseline="0" dirty="0" smtClean="0"/>
              <a:t> as gleaned from the Cancer Information and Program Resource Inventories and Chronic Disease Self-Management Program Pilot. Activities to include b</a:t>
            </a:r>
            <a:r>
              <a:rPr lang="en-US" altLang="en-US" dirty="0" smtClean="0"/>
              <a:t>uilding</a:t>
            </a:r>
            <a:r>
              <a:rPr lang="en-US" altLang="en-US" baseline="0" dirty="0" smtClean="0"/>
              <a:t> out the ACS Cancer Resource Connection, a searchable online database of community cancer resources and programs, to increase referrals of posttreatment survivors by the ACS National Cancer Information Center and Patient Service Center to inventory resources.</a:t>
            </a:r>
          </a:p>
          <a:p>
            <a:endParaRPr lang="en-US" altLang="en-US" baseline="0" dirty="0" smtClean="0"/>
          </a:p>
          <a:p>
            <a:r>
              <a:rPr lang="en-US" altLang="en-US" baseline="0" dirty="0" smtClean="0"/>
              <a:t>… including a variety of self-management resources, for example, potential web-based or mobile applications for survivors.</a:t>
            </a:r>
          </a:p>
          <a:p>
            <a:endParaRPr lang="en-US" altLang="en-US" baseline="0" dirty="0" smtClean="0"/>
          </a:p>
          <a:p>
            <a:r>
              <a:rPr lang="en-US" altLang="en-US" baseline="0" dirty="0" smtClean="0"/>
              <a:t>… next up is colorectal, then breast, and then head &amp; neck cancer sites.</a:t>
            </a:r>
          </a:p>
          <a:p>
            <a:endParaRPr lang="en-US" altLang="en-US" baseline="0" dirty="0" smtClean="0"/>
          </a:p>
          <a:p>
            <a:r>
              <a:rPr lang="en-US" altLang="en-US" baseline="0" dirty="0" smtClean="0"/>
              <a:t>… some of you may be aware that the CDC has issued a new survivorship FOA to be awarded to six CCCPs to implement a broad set of evidence-based survivorship strategies to increase survivor and care provider knowledge of survivorship care and guidelines. This collaborative cancer control effort will include the ACS and The Survivorship Center and the CCCP care provider and health systems networks and other relevant key partners, to address the public health needs of survivors with a goal of positively impacting survivor life expectancy and physical &amp; psychosocial health-related quality of life. This activity will be one strategy for helping to expand The Survivorship Center program reach, support development, dissemination and implementation of survivorship care education and awareness resources, share best practices, and build survivorship care capacity within states. The Survivorship Center will work with states and their community and clinical partners to promote and disseminate The Survivorship Center cancer survivorship care resources and evidence-based interventions for survivors &amp; caregivers and care providers, including many of the resources shared here today. It is my understanding that the DE CCCP is not planning to apply for the new CDC Survivorship RFA, but in the short-term the existing survivor and care provider resources from The Survivorship Center are available to this network, and long-term we may learn best practices from the six CCCPs that will be awarded to help other states build survivorship care capacity and share best practices for dissemination and implementation. The Survivorship Center continues to participate with state CCCPs (e.g., survivorship workgroups) to inform a national perspective, and support development of new or tailored local resources.</a:t>
            </a:r>
          </a:p>
          <a:p>
            <a:endParaRPr lang="en-US" altLang="en-US" baseline="0" dirty="0" smtClean="0"/>
          </a:p>
          <a:p>
            <a:r>
              <a:rPr lang="en-US" altLang="en-US" baseline="0" dirty="0" smtClean="0"/>
              <a:t>… from the chronic disease self-management program pilot to contribute to the existing evidence base for the program.</a:t>
            </a:r>
          </a:p>
          <a:p>
            <a:endParaRPr lang="en-US" altLang="en-US" baseline="0" dirty="0" smtClean="0"/>
          </a:p>
          <a:p>
            <a:r>
              <a:rPr lang="en-US" altLang="en-US" baseline="0" dirty="0" smtClean="0"/>
              <a:t>… as we close out the cooperative agreement.</a:t>
            </a:r>
            <a:endParaRPr lang="en-US" altLang="en-US" dirty="0"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D719E6-ABB9-40B1-9854-3992B04E44EB}" type="slidenum">
              <a:rPr lang="en-US" altLang="en-US" smtClean="0"/>
              <a:pPr eaLnBrk="1" hangingPunct="1">
                <a:spcBef>
                  <a:spcPct val="0"/>
                </a:spcBef>
              </a:pPr>
              <a:t>26</a:t>
            </a:fld>
            <a:endParaRPr lang="en-US" altLang="en-US" dirty="0" smtClean="0"/>
          </a:p>
        </p:txBody>
      </p:sp>
    </p:spTree>
    <p:extLst>
      <p:ext uri="{BB962C8B-B14F-4D97-AF65-F5344CB8AC3E}">
        <p14:creationId xmlns:p14="http://schemas.microsoft.com/office/powerpoint/2010/main" val="4255451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B70B93-2578-4BB8-9DB3-37C9DFD57261}" type="slidenum">
              <a:rPr lang="en-US" altLang="en-US" smtClean="0"/>
              <a:pPr eaLnBrk="1" hangingPunct="1">
                <a:spcBef>
                  <a:spcPct val="0"/>
                </a:spcBef>
              </a:pPr>
              <a:t>27</a:t>
            </a:fld>
            <a:endParaRPr lang="en-US" altLang="en-US" dirty="0" smtClean="0"/>
          </a:p>
        </p:txBody>
      </p:sp>
    </p:spTree>
    <p:extLst>
      <p:ext uri="{BB962C8B-B14F-4D97-AF65-F5344CB8AC3E}">
        <p14:creationId xmlns:p14="http://schemas.microsoft.com/office/powerpoint/2010/main" val="348684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Be sure to visit The Survivorship Center web site to access resources, tools, and updates on all The Survivorship Center activities. Questions or comments can be emailed to survivorship@cancer.org. </a:t>
            </a:r>
          </a:p>
          <a:p>
            <a:endParaRPr lang="en-US" altLang="en-US" dirty="0" smtClean="0"/>
          </a:p>
          <a:p>
            <a:r>
              <a:rPr lang="en-US" altLang="en-US" dirty="0" smtClean="0"/>
              <a:t>Thank you for your time</a:t>
            </a:r>
            <a:r>
              <a:rPr lang="en-US" altLang="en-US" baseline="0" dirty="0" smtClean="0"/>
              <a:t> and attention.</a:t>
            </a:r>
            <a:endParaRPr lang="en-US" altLang="en-US" dirty="0" smtClean="0"/>
          </a:p>
          <a:p>
            <a:endParaRPr lang="en-US" altLang="en-US" dirty="0"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978D71-31AD-47B0-88CD-7EAF6CCA94D3}" type="slidenum">
              <a:rPr lang="en-US" altLang="en-US" smtClean="0"/>
              <a:pPr eaLnBrk="1" hangingPunct="1">
                <a:spcBef>
                  <a:spcPct val="0"/>
                </a:spcBef>
              </a:pPr>
              <a:t>28</a:t>
            </a:fld>
            <a:endParaRPr lang="en-US" altLang="en-US" dirty="0" smtClean="0"/>
          </a:p>
        </p:txBody>
      </p:sp>
    </p:spTree>
    <p:extLst>
      <p:ext uri="{BB962C8B-B14F-4D97-AF65-F5344CB8AC3E}">
        <p14:creationId xmlns:p14="http://schemas.microsoft.com/office/powerpoint/2010/main" val="3278935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(2:15-2:20p)</a:t>
            </a:r>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2AEDA3-510C-4660-8EB9-AFC49D09924F}" type="slidenum">
              <a:rPr lang="en-US" altLang="en-US" smtClean="0"/>
              <a:pPr eaLnBrk="1" hangingPunct="1">
                <a:spcBef>
                  <a:spcPct val="0"/>
                </a:spcBef>
              </a:pPr>
              <a:t>29</a:t>
            </a:fld>
            <a:endParaRPr lang="en-US" altLang="en-US" dirty="0" smtClean="0"/>
          </a:p>
        </p:txBody>
      </p:sp>
    </p:spTree>
    <p:extLst>
      <p:ext uri="{BB962C8B-B14F-4D97-AF65-F5344CB8AC3E}">
        <p14:creationId xmlns:p14="http://schemas.microsoft.com/office/powerpoint/2010/main" val="323601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(1:30-1:40p)</a:t>
            </a:r>
          </a:p>
          <a:p>
            <a:endParaRPr lang="en-US" altLang="en-US" dirty="0"/>
          </a:p>
          <a:p>
            <a:r>
              <a:rPr lang="en-US" altLang="en-US" dirty="0" smtClean="0"/>
              <a:t>A cancer survivor is any person who has been diagnosed with</a:t>
            </a:r>
            <a:r>
              <a:rPr lang="en-US" altLang="en-US" baseline="0" dirty="0" smtClean="0"/>
              <a:t> </a:t>
            </a:r>
            <a:r>
              <a:rPr lang="en-US" altLang="en-US" dirty="0" smtClean="0"/>
              <a:t>cancer, from the time of diagnosis through the balance of life. There are at least three distinct phases associated with cancer</a:t>
            </a:r>
            <a:r>
              <a:rPr lang="en-US" altLang="en-US" baseline="0" dirty="0" smtClean="0"/>
              <a:t> </a:t>
            </a:r>
            <a:r>
              <a:rPr lang="en-US" altLang="en-US" dirty="0" smtClean="0"/>
              <a:t>survival, including the time from diagnosis to the end of initial</a:t>
            </a:r>
            <a:r>
              <a:rPr lang="en-US" altLang="en-US" baseline="0" dirty="0" smtClean="0"/>
              <a:t> </a:t>
            </a:r>
            <a:r>
              <a:rPr lang="en-US" altLang="en-US" dirty="0" smtClean="0"/>
              <a:t>treatment, the transition from treatment to extended survival,</a:t>
            </a:r>
            <a:r>
              <a:rPr lang="en-US" altLang="en-US" baseline="0" dirty="0" smtClean="0"/>
              <a:t> </a:t>
            </a:r>
            <a:r>
              <a:rPr lang="en-US" altLang="en-US" dirty="0" smtClean="0"/>
              <a:t>and long-term survival.</a:t>
            </a:r>
            <a:r>
              <a:rPr lang="en-US" altLang="en-US" baseline="0" dirty="0" smtClean="0"/>
              <a:t> </a:t>
            </a:r>
            <a:r>
              <a:rPr lang="en-US" altLang="en-US" dirty="0" smtClean="0"/>
              <a:t>In practice, the term “survivor”</a:t>
            </a:r>
            <a:r>
              <a:rPr lang="en-US" altLang="en-US" baseline="0" dirty="0" smtClean="0"/>
              <a:t> </a:t>
            </a:r>
            <a:r>
              <a:rPr lang="en-US" altLang="en-US" dirty="0" smtClean="0"/>
              <a:t>is often used to mean someone who has finished active</a:t>
            </a:r>
            <a:r>
              <a:rPr lang="en-US" altLang="en-US" baseline="0" dirty="0" smtClean="0"/>
              <a:t> </a:t>
            </a:r>
            <a:r>
              <a:rPr lang="en-US" altLang="en-US" dirty="0" smtClean="0"/>
              <a:t>treatment. </a:t>
            </a:r>
          </a:p>
          <a:p>
            <a:endParaRPr lang="en-US" altLang="en-US" dirty="0" smtClean="0"/>
          </a:p>
          <a:p>
            <a:r>
              <a:rPr lang="en-US" altLang="en-US" dirty="0" smtClean="0"/>
              <a:t>Nearly 14.5 million children and adults with a history of cancer</a:t>
            </a:r>
            <a:r>
              <a:rPr lang="en-US" altLang="en-US" baseline="0" dirty="0" smtClean="0"/>
              <a:t> </a:t>
            </a:r>
            <a:r>
              <a:rPr lang="en-US" altLang="en-US" dirty="0" smtClean="0"/>
              <a:t>were alive on January 1, 2014, in the United States. Factors driving growth of the survivor population</a:t>
            </a:r>
            <a:r>
              <a:rPr lang="en-US" altLang="en-US" baseline="0" dirty="0" smtClean="0"/>
              <a:t> include an aging </a:t>
            </a:r>
            <a:r>
              <a:rPr lang="en-US" altLang="en-US" dirty="0" smtClean="0"/>
              <a:t>US population</a:t>
            </a:r>
            <a:r>
              <a:rPr lang="en-US" altLang="en-US" baseline="0" dirty="0" smtClean="0"/>
              <a:t> whereas </a:t>
            </a:r>
            <a:r>
              <a:rPr lang="en-US" altLang="en-US" dirty="0" smtClean="0"/>
              <a:t>cancer is more common among older adults;</a:t>
            </a:r>
            <a:r>
              <a:rPr lang="en-US" altLang="en-US" baseline="0" dirty="0" smtClean="0"/>
              <a:t> </a:t>
            </a:r>
            <a:r>
              <a:rPr lang="en-US" altLang="en-US" dirty="0" smtClean="0"/>
              <a:t> improvements in early detection have led to finding cancers earlier</a:t>
            </a:r>
            <a:r>
              <a:rPr lang="en-US" altLang="en-US" baseline="0" dirty="0" smtClean="0"/>
              <a:t> when they are easier to treat; </a:t>
            </a:r>
            <a:r>
              <a:rPr lang="en-US" altLang="en-US" dirty="0" smtClean="0"/>
              <a:t>improvements</a:t>
            </a:r>
            <a:r>
              <a:rPr lang="en-US" altLang="en-US" baseline="0" dirty="0" smtClean="0"/>
              <a:t> in </a:t>
            </a:r>
            <a:r>
              <a:rPr lang="en-US" altLang="en-US" dirty="0" smtClean="0"/>
              <a:t>treatment options</a:t>
            </a:r>
            <a:r>
              <a:rPr lang="en-US" altLang="en-US" baseline="0" dirty="0" smtClean="0"/>
              <a:t> and improved clinical follow-up posttreatment </a:t>
            </a:r>
            <a:r>
              <a:rPr lang="en-US" altLang="en-US" dirty="0" smtClean="0"/>
              <a:t>have led</a:t>
            </a:r>
            <a:r>
              <a:rPr lang="en-US" altLang="en-US" baseline="0" dirty="0" smtClean="0"/>
              <a:t> to people living longer; and having access to cancer care has improved survival.</a:t>
            </a:r>
            <a:endParaRPr lang="en-US" altLang="en-US" dirty="0" smtClean="0"/>
          </a:p>
          <a:p>
            <a:endParaRPr lang="en-US" altLang="en-US" dirty="0"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46B3FE-FA89-45B5-9481-1E3990446839}" type="slidenum">
              <a:rPr lang="en-US" altLang="en-US">
                <a:solidFill>
                  <a:prstClr val="black"/>
                </a:solidFill>
              </a:rPr>
              <a:pPr eaLnBrk="1" hangingPunct="1">
                <a:spcBef>
                  <a:spcPct val="0"/>
                </a:spcBef>
              </a:pPr>
              <a:t>3</a:t>
            </a:fld>
            <a:endParaRPr lang="en-US" altLang="en-US" dirty="0">
              <a:solidFill>
                <a:prstClr val="black"/>
              </a:solidFill>
            </a:endParaRPr>
          </a:p>
        </p:txBody>
      </p:sp>
    </p:spTree>
    <p:extLst>
      <p:ext uri="{BB962C8B-B14F-4D97-AF65-F5344CB8AC3E}">
        <p14:creationId xmlns:p14="http://schemas.microsoft.com/office/powerpoint/2010/main" val="3605666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31508D-04CB-4984-BBBB-4758D65B4A0B}" type="slidenum">
              <a:rPr lang="en-US" altLang="en-US" smtClean="0"/>
              <a:pPr eaLnBrk="1" hangingPunct="1">
                <a:spcBef>
                  <a:spcPct val="0"/>
                </a:spcBef>
              </a:pPr>
              <a:t>30</a:t>
            </a:fld>
            <a:endParaRPr lang="en-US" altLang="en-US" dirty="0" smtClean="0"/>
          </a:p>
        </p:txBody>
      </p:sp>
    </p:spTree>
    <p:extLst>
      <p:ext uri="{BB962C8B-B14F-4D97-AF65-F5344CB8AC3E}">
        <p14:creationId xmlns:p14="http://schemas.microsoft.com/office/powerpoint/2010/main" val="127011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a:t>
            </a:r>
            <a:r>
              <a:rPr lang="en-US" altLang="en-US" baseline="0" dirty="0" smtClean="0"/>
              <a:t> figure illustrates </a:t>
            </a:r>
            <a:r>
              <a:rPr lang="en-US" altLang="en-US" dirty="0" smtClean="0"/>
              <a:t>estimates for the 10 most common cancers among male and female survivors in 2014 and 2024. The most common cancer among male survivors is prostate cancer, followed by colorectal cancer and melanoma. Among female survivors, breast cancer is most common, followed by uterine and colorectal cancers.</a:t>
            </a:r>
          </a:p>
          <a:p>
            <a:endParaRPr lang="en-US" altLang="en-US" dirty="0" smtClean="0"/>
          </a:p>
          <a:p>
            <a:r>
              <a:rPr lang="en-US" altLang="en-US" dirty="0" smtClean="0"/>
              <a:t>The majority of cancer survivors (64%) were diagnosed 5 or more</a:t>
            </a:r>
            <a:r>
              <a:rPr lang="en-US" altLang="en-US" baseline="0" dirty="0" smtClean="0"/>
              <a:t> </a:t>
            </a:r>
            <a:r>
              <a:rPr lang="en-US" altLang="en-US" dirty="0" smtClean="0"/>
              <a:t>years ago, and 15% were diagnosed 20 or more years ago. Nearly half (46%) of cancer survivors are 70 years of age or</a:t>
            </a:r>
            <a:r>
              <a:rPr lang="en-US" altLang="en-US" baseline="0" dirty="0" smtClean="0"/>
              <a:t> </a:t>
            </a:r>
            <a:r>
              <a:rPr lang="en-US" altLang="en-US" dirty="0" smtClean="0"/>
              <a:t>older, while only 5% are younger than 40 years.</a:t>
            </a:r>
          </a:p>
          <a:p>
            <a:endParaRPr lang="en-US" altLang="en-US" dirty="0"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46B3FE-FA89-45B5-9481-1E3990446839}" type="slidenum">
              <a:rPr lang="en-US" altLang="en-US">
                <a:solidFill>
                  <a:prstClr val="black"/>
                </a:solidFill>
              </a:rPr>
              <a:pPr eaLnBrk="1" hangingPunct="1">
                <a:spcBef>
                  <a:spcPct val="0"/>
                </a:spcBef>
              </a:pPr>
              <a:t>4</a:t>
            </a:fld>
            <a:endParaRPr lang="en-US" altLang="en-US" dirty="0">
              <a:solidFill>
                <a:prstClr val="black"/>
              </a:solidFill>
            </a:endParaRPr>
          </a:p>
        </p:txBody>
      </p:sp>
    </p:spTree>
    <p:extLst>
      <p:ext uri="{BB962C8B-B14F-4D97-AF65-F5344CB8AC3E}">
        <p14:creationId xmlns:p14="http://schemas.microsoft.com/office/powerpoint/2010/main" val="254999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Survivorship encompasses a range of cancer experiences and trajectories, including: (read bullets)</a:t>
            </a:r>
          </a:p>
          <a:p>
            <a:endParaRPr lang="en-US" altLang="en-US" dirty="0" smtClean="0"/>
          </a:p>
          <a:p>
            <a:r>
              <a:rPr lang="en-US" altLang="en-US" dirty="0" smtClean="0"/>
              <a:t>The goals of treatment are to “cure” the cancer if possible and/or</a:t>
            </a:r>
            <a:r>
              <a:rPr lang="en-US" altLang="en-US" baseline="0" dirty="0" smtClean="0"/>
              <a:t> </a:t>
            </a:r>
            <a:r>
              <a:rPr lang="en-US" altLang="en-US" dirty="0" smtClean="0"/>
              <a:t>prolong survival and provide the highest possible quality of life during and after treatment. A cancer is cured when all traces of</a:t>
            </a:r>
            <a:r>
              <a:rPr lang="en-US" altLang="en-US" baseline="0" dirty="0" smtClean="0"/>
              <a:t> </a:t>
            </a:r>
            <a:r>
              <a:rPr lang="en-US" altLang="en-US" dirty="0" smtClean="0"/>
              <a:t>the cancer have been removed from the patient’s body. Although it is usually not possible to know for sure if the cancer has been</a:t>
            </a:r>
            <a:r>
              <a:rPr lang="en-US" altLang="en-US" baseline="0" dirty="0" smtClean="0"/>
              <a:t> </a:t>
            </a:r>
            <a:r>
              <a:rPr lang="en-US" altLang="en-US" dirty="0" smtClean="0"/>
              <a:t>completely eradicated, for many patients diagnosed with cancer, the initial course of therapy is successful and the cancer never</a:t>
            </a:r>
            <a:r>
              <a:rPr lang="en-US" altLang="en-US" baseline="0" dirty="0" smtClean="0"/>
              <a:t> </a:t>
            </a:r>
            <a:r>
              <a:rPr lang="en-US" altLang="en-US" dirty="0" smtClean="0"/>
              <a:t>returns. However, even cancer-free survivors must cope with the long-term effects of treatment, as well as psychological concerns</a:t>
            </a:r>
            <a:r>
              <a:rPr lang="en-US" altLang="en-US" baseline="0" dirty="0" smtClean="0"/>
              <a:t> </a:t>
            </a:r>
            <a:r>
              <a:rPr lang="en-US" altLang="en-US" dirty="0" smtClean="0"/>
              <a:t>such as fear of recurrence.</a:t>
            </a:r>
          </a:p>
          <a:p>
            <a:r>
              <a:rPr lang="en-US" altLang="en-US" dirty="0" smtClean="0"/>
              <a:t> Cancer patients, caregivers, and survivors</a:t>
            </a:r>
            <a:r>
              <a:rPr lang="en-US" altLang="en-US" baseline="0" dirty="0" smtClean="0"/>
              <a:t> </a:t>
            </a:r>
            <a:r>
              <a:rPr lang="en-US" altLang="en-US" dirty="0" smtClean="0"/>
              <a:t>must have the information and support they need to play</a:t>
            </a:r>
            <a:r>
              <a:rPr lang="en-US" altLang="en-US" baseline="0" dirty="0" smtClean="0"/>
              <a:t> </a:t>
            </a:r>
            <a:r>
              <a:rPr lang="en-US" altLang="en-US" dirty="0" smtClean="0"/>
              <a:t>an active role in decisions that affect treatment and quality of life.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46B3FE-FA89-45B5-9481-1E3990446839}" type="slidenum">
              <a:rPr lang="en-US" altLang="en-US">
                <a:solidFill>
                  <a:prstClr val="black"/>
                </a:solidFill>
              </a:rPr>
              <a:pPr eaLnBrk="1" hangingPunct="1">
                <a:spcBef>
                  <a:spcPct val="0"/>
                </a:spcBef>
              </a:pPr>
              <a:t>5</a:t>
            </a:fld>
            <a:endParaRPr lang="en-US" altLang="en-US" dirty="0">
              <a:solidFill>
                <a:prstClr val="black"/>
              </a:solidFill>
            </a:endParaRPr>
          </a:p>
        </p:txBody>
      </p:sp>
    </p:spTree>
    <p:extLst>
      <p:ext uri="{BB962C8B-B14F-4D97-AF65-F5344CB8AC3E}">
        <p14:creationId xmlns:p14="http://schemas.microsoft.com/office/powerpoint/2010/main" val="359215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dirty="0" smtClean="0">
                <a:solidFill>
                  <a:srgbClr val="000000"/>
                </a:solidFill>
              </a:rPr>
              <a:t>(1:40-1:50p)</a:t>
            </a:r>
          </a:p>
          <a:p>
            <a:pPr defTabSz="927100"/>
            <a:endParaRPr lang="en-US" altLang="en-US" dirty="0" smtClean="0">
              <a:solidFill>
                <a:srgbClr val="000000"/>
              </a:solidFill>
            </a:endParaRPr>
          </a:p>
          <a:p>
            <a:pPr defTabSz="927100"/>
            <a:r>
              <a:rPr lang="en-US" altLang="en-US" dirty="0" smtClean="0">
                <a:solidFill>
                  <a:srgbClr val="000000"/>
                </a:solidFill>
              </a:rPr>
              <a:t>In 2004, the Centers for Disease Control &amp; Prevention funded the Lance Armstrong Foundation to assess the needs of cancer survivors and develop a National Action Plan for Cancer Survivorship. That publication was soon followed by two Institute of Medicine reports. The Lost in Transition report outlined the primary issues facing cancer survivors and identified the “Essential Elements of Care” necessary to meet the needs of cancer survivors. Cancer Care for the Whole Patient provided an in depth look at the psychosocial issues faced by cancer survivors and outlined the necessary steps to assess and treat these issues to improve the quality of</a:t>
            </a:r>
            <a:r>
              <a:rPr lang="en-US" altLang="en-US" baseline="0" dirty="0" smtClean="0">
                <a:solidFill>
                  <a:srgbClr val="000000"/>
                </a:solidFill>
              </a:rPr>
              <a:t> </a:t>
            </a:r>
            <a:r>
              <a:rPr lang="en-US" altLang="en-US" dirty="0" smtClean="0">
                <a:solidFill>
                  <a:srgbClr val="000000"/>
                </a:solidFill>
              </a:rPr>
              <a:t>care provided to cancer patients and survivors. </a:t>
            </a:r>
          </a:p>
          <a:p>
            <a:pPr defTabSz="927100"/>
            <a:endParaRPr lang="en-US" altLang="en-US" dirty="0" smtClean="0">
              <a:solidFill>
                <a:srgbClr val="000000"/>
              </a:solidFill>
            </a:endParaRPr>
          </a:p>
          <a:p>
            <a:pPr defTabSz="927100"/>
            <a:r>
              <a:rPr lang="en-US" altLang="en-US" dirty="0" smtClean="0">
                <a:solidFill>
                  <a:srgbClr val="000000"/>
                </a:solidFill>
              </a:rPr>
              <a:t>The CDC recognized the relevance of these publications and noted there were few nationwide efforts aimed at addressing cancer</a:t>
            </a:r>
            <a:r>
              <a:rPr lang="en-US" altLang="en-US" baseline="0" dirty="0" smtClean="0">
                <a:solidFill>
                  <a:srgbClr val="000000"/>
                </a:solidFill>
              </a:rPr>
              <a:t> </a:t>
            </a:r>
            <a:r>
              <a:rPr lang="en-US" altLang="en-US" dirty="0" smtClean="0">
                <a:solidFill>
                  <a:srgbClr val="000000"/>
                </a:solidFill>
              </a:rPr>
              <a:t>survivorship and establishing the important role cancer survivorship plays in</a:t>
            </a:r>
            <a:r>
              <a:rPr lang="en-US" altLang="en-US" baseline="0" dirty="0" smtClean="0">
                <a:solidFill>
                  <a:srgbClr val="000000"/>
                </a:solidFill>
              </a:rPr>
              <a:t> </a:t>
            </a:r>
            <a:r>
              <a:rPr lang="en-US" altLang="en-US" dirty="0" smtClean="0">
                <a:solidFill>
                  <a:srgbClr val="000000"/>
                </a:solidFill>
              </a:rPr>
              <a:t>public health. In 2010, the CDC released a funding announcement to continue work toward</a:t>
            </a:r>
            <a:r>
              <a:rPr lang="en-US" altLang="en-US" baseline="0" dirty="0" smtClean="0">
                <a:solidFill>
                  <a:srgbClr val="000000"/>
                </a:solidFill>
              </a:rPr>
              <a:t> </a:t>
            </a:r>
            <a:r>
              <a:rPr lang="en-US" altLang="en-US" dirty="0" smtClean="0">
                <a:solidFill>
                  <a:srgbClr val="000000"/>
                </a:solidFill>
              </a:rPr>
              <a:t>implementing the Action Plan set forth in 2004. </a:t>
            </a:r>
          </a:p>
          <a:p>
            <a:pPr defTabSz="927100"/>
            <a:endParaRPr lang="en-US" altLang="en-US" dirty="0" smtClean="0">
              <a:solidFill>
                <a:srgbClr val="000000"/>
              </a:solidFill>
            </a:endParaRPr>
          </a:p>
          <a:p>
            <a:pPr defTabSz="927100" eaLnBrk="1" hangingPunct="1">
              <a:spcBef>
                <a:spcPct val="0"/>
              </a:spcBef>
            </a:pPr>
            <a:r>
              <a:rPr lang="en-US" altLang="en-US" dirty="0" smtClean="0">
                <a:solidFill>
                  <a:srgbClr val="000000"/>
                </a:solidFill>
              </a:rPr>
              <a:t>Recognizing the</a:t>
            </a:r>
            <a:r>
              <a:rPr lang="en-US" altLang="en-US" baseline="0" dirty="0" smtClean="0">
                <a:solidFill>
                  <a:srgbClr val="000000"/>
                </a:solidFill>
              </a:rPr>
              <a:t> </a:t>
            </a:r>
            <a:r>
              <a:rPr lang="en-US" altLang="en-US" dirty="0" smtClean="0">
                <a:solidFill>
                  <a:srgbClr val="000000"/>
                </a:solidFill>
              </a:rPr>
              <a:t>American Cancer Society’s</a:t>
            </a:r>
            <a:r>
              <a:rPr lang="en-US" altLang="en-US" baseline="0" dirty="0" smtClean="0">
                <a:solidFill>
                  <a:srgbClr val="000000"/>
                </a:solidFill>
              </a:rPr>
              <a:t> </a:t>
            </a:r>
            <a:r>
              <a:rPr lang="en-US" altLang="en-US" dirty="0" smtClean="0">
                <a:solidFill>
                  <a:srgbClr val="000000"/>
                </a:solidFill>
              </a:rPr>
              <a:t>demonstrated success in the delivery of information and resources to cancer</a:t>
            </a:r>
            <a:r>
              <a:rPr lang="en-US" altLang="en-US" baseline="0" dirty="0" smtClean="0">
                <a:solidFill>
                  <a:srgbClr val="000000"/>
                </a:solidFill>
              </a:rPr>
              <a:t> </a:t>
            </a:r>
            <a:r>
              <a:rPr lang="en-US" altLang="en-US" dirty="0" smtClean="0">
                <a:solidFill>
                  <a:srgbClr val="000000"/>
                </a:solidFill>
              </a:rPr>
              <a:t>survivors,</a:t>
            </a:r>
            <a:r>
              <a:rPr lang="en-US" altLang="en-US" baseline="0" dirty="0" smtClean="0">
                <a:solidFill>
                  <a:srgbClr val="000000"/>
                </a:solidFill>
              </a:rPr>
              <a:t> </a:t>
            </a:r>
            <a:r>
              <a:rPr lang="en-US" altLang="en-US" dirty="0" smtClean="0">
                <a:solidFill>
                  <a:srgbClr val="000000"/>
                </a:solidFill>
              </a:rPr>
              <a:t>caregivers, and care providers</a:t>
            </a:r>
            <a:r>
              <a:rPr lang="en-US" altLang="en-US" baseline="0" dirty="0" smtClean="0">
                <a:solidFill>
                  <a:srgbClr val="000000"/>
                </a:solidFill>
              </a:rPr>
              <a:t>, </a:t>
            </a:r>
            <a:r>
              <a:rPr lang="en-US" altLang="en-US" dirty="0" smtClean="0">
                <a:solidFill>
                  <a:srgbClr val="000000"/>
                </a:solidFill>
              </a:rPr>
              <a:t>combined with cancer</a:t>
            </a:r>
            <a:r>
              <a:rPr lang="en-US" altLang="en-US" baseline="0" dirty="0" smtClean="0">
                <a:solidFill>
                  <a:srgbClr val="000000"/>
                </a:solidFill>
              </a:rPr>
              <a:t> survivorship </a:t>
            </a:r>
            <a:r>
              <a:rPr lang="en-US" altLang="en-US" dirty="0" smtClean="0">
                <a:solidFill>
                  <a:srgbClr val="000000"/>
                </a:solidFill>
              </a:rPr>
              <a:t>research expertise,</a:t>
            </a:r>
            <a:r>
              <a:rPr lang="en-US" altLang="en-US" baseline="0" dirty="0" smtClean="0">
                <a:solidFill>
                  <a:srgbClr val="000000"/>
                </a:solidFill>
              </a:rPr>
              <a:t> a</a:t>
            </a:r>
            <a:r>
              <a:rPr lang="en-US" altLang="en-US" dirty="0" smtClean="0">
                <a:solidFill>
                  <a:srgbClr val="000000"/>
                </a:solidFill>
              </a:rPr>
              <a:t> strong history in the development of clinical practice guidelines for the early detection of cancer, and the ability to impact both private and public policy,</a:t>
            </a:r>
            <a:r>
              <a:rPr lang="en-US" altLang="en-US" baseline="0" dirty="0" smtClean="0">
                <a:solidFill>
                  <a:srgbClr val="000000"/>
                </a:solidFill>
              </a:rPr>
              <a:t> in 2010 </a:t>
            </a:r>
            <a:r>
              <a:rPr lang="en-US" altLang="en-US" dirty="0" smtClean="0">
                <a:solidFill>
                  <a:srgbClr val="000000"/>
                </a:solidFill>
              </a:rPr>
              <a:t>the CDC awarded The Society</a:t>
            </a:r>
            <a:r>
              <a:rPr lang="en-US" altLang="en-US" baseline="0" dirty="0" smtClean="0">
                <a:solidFill>
                  <a:srgbClr val="000000"/>
                </a:solidFill>
              </a:rPr>
              <a:t> </a:t>
            </a:r>
            <a:r>
              <a:rPr lang="en-US" altLang="en-US" dirty="0" smtClean="0">
                <a:solidFill>
                  <a:srgbClr val="000000"/>
                </a:solidFill>
              </a:rPr>
              <a:t>a five-year cooperative agreement, a collaboration</a:t>
            </a:r>
            <a:r>
              <a:rPr lang="en-US" altLang="en-US" baseline="0" dirty="0" smtClean="0">
                <a:solidFill>
                  <a:srgbClr val="000000"/>
                </a:solidFill>
              </a:rPr>
              <a:t> between the ACS and The George Washington University Cancer Institute,</a:t>
            </a:r>
            <a:r>
              <a:rPr lang="en-US" altLang="en-US" dirty="0" smtClean="0">
                <a:solidFill>
                  <a:srgbClr val="000000"/>
                </a:solidFill>
              </a:rPr>
              <a:t> to develop the National Cancer Survivorship Resource Center or The Survivorship</a:t>
            </a:r>
            <a:r>
              <a:rPr lang="en-US" altLang="en-US" baseline="0" dirty="0" smtClean="0">
                <a:solidFill>
                  <a:srgbClr val="000000"/>
                </a:solidFill>
              </a:rPr>
              <a:t> Center</a:t>
            </a:r>
            <a:r>
              <a:rPr lang="en-US" altLang="en-US" dirty="0" smtClean="0">
                <a:solidFill>
                  <a:srgbClr val="000000"/>
                </a:solidFill>
              </a:rPr>
              <a:t>. This agreement included a plan to leverage the existing collaborative relationship with GW.</a:t>
            </a:r>
            <a:r>
              <a:rPr lang="en-US" altLang="en-US" baseline="0" dirty="0" smtClean="0">
                <a:solidFill>
                  <a:srgbClr val="000000"/>
                </a:solidFill>
              </a:rPr>
              <a:t> </a:t>
            </a:r>
            <a:r>
              <a:rPr lang="en-US" altLang="en-US" dirty="0" smtClean="0">
                <a:solidFill>
                  <a:srgbClr val="000000"/>
                </a:solidFill>
              </a:rPr>
              <a:t>GW</a:t>
            </a:r>
            <a:r>
              <a:rPr lang="en-US" altLang="en-US" baseline="0" dirty="0" smtClean="0">
                <a:solidFill>
                  <a:srgbClr val="000000"/>
                </a:solidFill>
              </a:rPr>
              <a:t> had </a:t>
            </a:r>
            <a:r>
              <a:rPr lang="en-US" altLang="en-US" dirty="0" smtClean="0">
                <a:solidFill>
                  <a:srgbClr val="000000"/>
                </a:solidFill>
              </a:rPr>
              <a:t>demonstrated expertise in the development of a survivorship clinic for childhood cancer survivors and a unique longitudinal approach to patient navigation. Additionally, GW’s strong presence in clinical care and education of patient navigators and care providers uniquely positioned them to collaborate with the ACS </a:t>
            </a:r>
            <a:r>
              <a:rPr lang="en-US" altLang="en-US" dirty="0" smtClean="0">
                <a:solidFill>
                  <a:srgbClr val="000000"/>
                </a:solidFill>
                <a:ea typeface="Calibri" pitchFamily="34" charset="0"/>
                <a:cs typeface="Calibri" pitchFamily="34" charset="0"/>
              </a:rPr>
              <a:t>to achieve the goals and objectives of The Survivorship Center.</a:t>
            </a:r>
          </a:p>
          <a:p>
            <a:pPr defTabSz="927100" eaLnBrk="1" hangingPunct="1">
              <a:spcBef>
                <a:spcPct val="0"/>
              </a:spcBef>
            </a:pPr>
            <a:endParaRPr lang="en-US" altLang="en-US" dirty="0" smtClean="0">
              <a:solidFill>
                <a:srgbClr val="000000"/>
              </a:solidFill>
              <a:ea typeface="Calibri" pitchFamily="34" charset="0"/>
              <a:cs typeface="Calibri" pitchFamily="34" charset="0"/>
            </a:endParaRPr>
          </a:p>
          <a:p>
            <a:pPr defTabSz="927100" eaLnBrk="1" hangingPunct="1">
              <a:spcBef>
                <a:spcPct val="0"/>
              </a:spcBef>
            </a:pPr>
            <a:r>
              <a:rPr lang="en-US" altLang="en-US" dirty="0" smtClean="0">
                <a:solidFill>
                  <a:srgbClr val="000000"/>
                </a:solidFill>
              </a:rPr>
              <a:t>The Survivorship Center’s goal is to shape the future of adult posttreatment cancer survivorship care and to improve the quality of life of adult posttreatment cancer survivors.</a:t>
            </a:r>
          </a:p>
          <a:p>
            <a:pPr defTabSz="927100"/>
            <a:endParaRPr lang="en-US" altLang="en-US" dirty="0" smtClean="0">
              <a:solidFill>
                <a:srgbClr val="000000"/>
              </a:solidFill>
            </a:endParaRPr>
          </a:p>
          <a:p>
            <a:pPr defTabSz="927100"/>
            <a:endParaRPr lang="en-US" altLang="en-US" dirty="0"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F7DDC07-B56E-4E92-A0DA-497E9328088D}" type="slidenum">
              <a:rPr lang="en-US" altLang="en-US" smtClean="0">
                <a:solidFill>
                  <a:srgbClr val="000000"/>
                </a:solidFill>
              </a:rPr>
              <a:pPr eaLnBrk="1" hangingPunct="1">
                <a:spcBef>
                  <a:spcPct val="0"/>
                </a:spcBef>
              </a:pPr>
              <a:t>6</a:t>
            </a:fld>
            <a:endParaRPr lang="en-US" altLang="en-US" dirty="0" smtClean="0">
              <a:solidFill>
                <a:srgbClr val="000000"/>
              </a:solidFill>
            </a:endParaRPr>
          </a:p>
        </p:txBody>
      </p:sp>
    </p:spTree>
    <p:extLst>
      <p:ext uri="{BB962C8B-B14F-4D97-AF65-F5344CB8AC3E}">
        <p14:creationId xmlns:p14="http://schemas.microsoft.com/office/powerpoint/2010/main" val="346228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575"/>
            <a:r>
              <a:rPr lang="en-US" altLang="en-US" dirty="0" smtClean="0">
                <a:solidFill>
                  <a:srgbClr val="000000"/>
                </a:solidFill>
              </a:rPr>
              <a:t>The Survivorship Center embraced a framework for its activities based on the socio-ecological model.</a:t>
            </a:r>
          </a:p>
          <a:p>
            <a:pPr defTabSz="917575"/>
            <a:endParaRPr lang="en-US" altLang="en-US" dirty="0" smtClean="0">
              <a:solidFill>
                <a:srgbClr val="000000"/>
              </a:solidFill>
            </a:endParaRPr>
          </a:p>
          <a:p>
            <a:pPr defTabSz="917575"/>
            <a:r>
              <a:rPr lang="en-US" altLang="en-US" dirty="0" smtClean="0">
                <a:solidFill>
                  <a:srgbClr val="000000"/>
                </a:solidFill>
              </a:rPr>
              <a:t>The cancer survivor level is aimed at addressing the needs of cancer survivors and their caregivers or individuals, the health care system level to impact care</a:t>
            </a:r>
            <a:r>
              <a:rPr lang="en-US" altLang="en-US" baseline="0" dirty="0" smtClean="0">
                <a:solidFill>
                  <a:srgbClr val="000000"/>
                </a:solidFill>
              </a:rPr>
              <a:t> </a:t>
            </a:r>
            <a:r>
              <a:rPr lang="en-US" altLang="en-US" dirty="0" smtClean="0">
                <a:solidFill>
                  <a:srgbClr val="000000"/>
                </a:solidFill>
              </a:rPr>
              <a:t>providers and the systems in which they work, and the society/policy level to address issues like reimbursement, research and advocacy.</a:t>
            </a:r>
          </a:p>
          <a:p>
            <a:pPr defTabSz="917575"/>
            <a:endParaRPr lang="en-US" altLang="en-US" dirty="0"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FC625C-BD36-44A9-888F-18931DF171B3}" type="slidenum">
              <a:rPr lang="en-US" altLang="en-US">
                <a:solidFill>
                  <a:prstClr val="black"/>
                </a:solidFill>
              </a:rPr>
              <a:pPr eaLnBrk="1" hangingPunct="1">
                <a:spcBef>
                  <a:spcPct val="0"/>
                </a:spcBef>
              </a:pPr>
              <a:t>7</a:t>
            </a:fld>
            <a:endParaRPr lang="en-US" altLang="en-US" dirty="0">
              <a:solidFill>
                <a:prstClr val="black"/>
              </a:solidFill>
            </a:endParaRPr>
          </a:p>
        </p:txBody>
      </p:sp>
    </p:spTree>
    <p:extLst>
      <p:ext uri="{BB962C8B-B14F-4D97-AF65-F5344CB8AC3E}">
        <p14:creationId xmlns:p14="http://schemas.microsoft.com/office/powerpoint/2010/main" val="425819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7561">
              <a:buFont typeface="Arial" panose="020B0604020202020204" pitchFamily="34" charset="0"/>
              <a:buNone/>
              <a:defRPr/>
            </a:pPr>
            <a:r>
              <a:rPr lang="en-US" dirty="0" smtClean="0"/>
              <a:t>In Year 01, The Survivorship Center convened a panel of more than 130 experts representing more than 50 organizations nationwide. </a:t>
            </a:r>
          </a:p>
          <a:p>
            <a:pPr marL="171450" indent="-171450" defTabSz="927561">
              <a:buFont typeface="Arial" panose="020B0604020202020204" pitchFamily="34" charset="0"/>
              <a:buChar char="•"/>
              <a:defRPr/>
            </a:pPr>
            <a:endParaRPr lang="en-US" dirty="0" smtClean="0"/>
          </a:p>
          <a:p>
            <a:pPr defTabSz="927561">
              <a:buFont typeface="Arial" panose="020B0604020202020204" pitchFamily="34" charset="0"/>
              <a:buNone/>
              <a:defRPr/>
            </a:pPr>
            <a:r>
              <a:rPr lang="en-US" dirty="0" smtClean="0"/>
              <a:t>Under the direction of a core team of project staff representing ACS, GW, CDC, and steering committee leadership, four expert panel workgroups worked to identify gaps in adult posttreatment cancer survivorship, develop recommendations to address the gaps, and identify performance indicators by which to measure progress. </a:t>
            </a:r>
          </a:p>
          <a:p>
            <a:pPr marL="171450" indent="-171450" defTabSz="927561">
              <a:buFont typeface="Arial" panose="020B0604020202020204" pitchFamily="34" charset="0"/>
              <a:buChar char="•"/>
              <a:defRPr/>
            </a:pPr>
            <a:endParaRPr lang="en-US" dirty="0" smtClean="0"/>
          </a:p>
          <a:p>
            <a:pPr defTabSz="927561">
              <a:buFont typeface="Arial" panose="020B0604020202020204" pitchFamily="34" charset="0"/>
              <a:buNone/>
              <a:defRPr/>
            </a:pPr>
            <a:r>
              <a:rPr lang="en-US" dirty="0" smtClean="0"/>
              <a:t>While each workgroup focused on specific issues of the socioecological model, there was consistency in</a:t>
            </a:r>
            <a:r>
              <a:rPr lang="en-US" baseline="0" dirty="0" smtClean="0"/>
              <a:t> </a:t>
            </a:r>
            <a:r>
              <a:rPr lang="en-US" dirty="0" smtClean="0"/>
              <a:t>strategic recommendations across</a:t>
            </a:r>
            <a:r>
              <a:rPr lang="en-US" baseline="0" dirty="0" smtClean="0"/>
              <a:t> </a:t>
            </a:r>
            <a:r>
              <a:rPr lang="en-US" dirty="0" smtClean="0"/>
              <a:t>workgroups. </a:t>
            </a:r>
          </a:p>
          <a:p>
            <a:pPr marL="171450" indent="-171450" defTabSz="927561">
              <a:buFont typeface="Arial" panose="020B0604020202020204" pitchFamily="34" charset="0"/>
              <a:buChar char="•"/>
              <a:defRPr/>
            </a:pPr>
            <a:endParaRPr lang="en-US" dirty="0" smtClean="0"/>
          </a:p>
          <a:p>
            <a:pPr defTabSz="927561">
              <a:buFont typeface="Arial" panose="020B0604020202020204" pitchFamily="34" charset="0"/>
              <a:buNone/>
              <a:defRPr/>
            </a:pPr>
            <a:r>
              <a:rPr lang="en-US" dirty="0" smtClean="0"/>
              <a:t>Key recommendations included:</a:t>
            </a:r>
          </a:p>
          <a:p>
            <a:pPr marL="171450" indent="-171450" defTabSz="927561">
              <a:buFont typeface="Arial" panose="020B0604020202020204" pitchFamily="34" charset="0"/>
              <a:buChar char="•"/>
              <a:defRPr/>
            </a:pPr>
            <a:r>
              <a:rPr lang="en-US" dirty="0" smtClean="0"/>
              <a:t>refine and implement the chronic disease self-management model to address the needs of adult posttreatment cancer survivors</a:t>
            </a:r>
          </a:p>
          <a:p>
            <a:pPr marL="171450" indent="-171450" defTabSz="927561">
              <a:buFont typeface="Arial" panose="020B0604020202020204" pitchFamily="34" charset="0"/>
              <a:buChar char="•"/>
              <a:defRPr/>
            </a:pPr>
            <a:r>
              <a:rPr lang="en-US" dirty="0" smtClean="0"/>
              <a:t>fill gaps in information and programmatic resources</a:t>
            </a:r>
          </a:p>
          <a:p>
            <a:pPr marL="171450" indent="-171450" defTabSz="927561">
              <a:buFont typeface="Arial" panose="020B0604020202020204" pitchFamily="34" charset="0"/>
              <a:buChar char="•"/>
              <a:defRPr/>
            </a:pPr>
            <a:r>
              <a:rPr lang="en-US" dirty="0" smtClean="0"/>
              <a:t>develop clinical follow-up care guidelines</a:t>
            </a:r>
          </a:p>
          <a:p>
            <a:pPr marL="171450" indent="-171450" defTabSz="927561">
              <a:buFont typeface="Arial" panose="020B0604020202020204" pitchFamily="34" charset="0"/>
              <a:buChar char="•"/>
              <a:defRPr/>
            </a:pPr>
            <a:r>
              <a:rPr lang="en-US" dirty="0" smtClean="0"/>
              <a:t>address gaps in care provider education</a:t>
            </a:r>
          </a:p>
          <a:p>
            <a:pPr marL="171450" indent="-171450" defTabSz="927561">
              <a:buFont typeface="Arial" panose="020B0604020202020204" pitchFamily="34" charset="0"/>
              <a:buChar char="•"/>
              <a:defRPr/>
            </a:pPr>
            <a:r>
              <a:rPr lang="en-US" dirty="0" smtClean="0"/>
              <a:t>and develop policies that enhance the evidence-base and support the provision of high quality, timely care of cancer survivors. </a:t>
            </a:r>
          </a:p>
          <a:p>
            <a:pPr>
              <a:buFont typeface="Arial" panose="020B0604020202020204" pitchFamily="34" charset="0"/>
              <a:buNone/>
              <a:defRPr/>
            </a:pPr>
            <a:endParaRPr lang="en-US" dirty="0" smtClean="0"/>
          </a:p>
          <a:p>
            <a:pPr>
              <a:buFont typeface="Arial" panose="020B0604020202020204" pitchFamily="34" charset="0"/>
              <a:buNone/>
              <a:defRPr/>
            </a:pPr>
            <a:r>
              <a:rPr lang="en-US" dirty="0" smtClean="0"/>
              <a:t>Today I will provide an overview of the resources The Survivorship Center has developed to address all three levels of the socio-ecological model.</a:t>
            </a:r>
          </a:p>
          <a:p>
            <a:pPr>
              <a:defRPr/>
            </a:pPr>
            <a:endParaRPr lang="en-US" dirty="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8C3417-F340-4C5E-82EB-898BAB04AFC6}" type="slidenum">
              <a:rPr lang="en-US" altLang="en-US" smtClean="0">
                <a:solidFill>
                  <a:srgbClr val="000000"/>
                </a:solidFill>
              </a:rPr>
              <a:pPr eaLnBrk="1" hangingPunct="1">
                <a:spcBef>
                  <a:spcPct val="0"/>
                </a:spcBef>
              </a:pPr>
              <a:t>8</a:t>
            </a:fld>
            <a:endParaRPr lang="en-US" altLang="en-US" dirty="0" smtClean="0">
              <a:solidFill>
                <a:srgbClr val="000000"/>
              </a:solidFill>
            </a:endParaRPr>
          </a:p>
        </p:txBody>
      </p:sp>
    </p:spTree>
    <p:extLst>
      <p:ext uri="{BB962C8B-B14F-4D97-AF65-F5344CB8AC3E}">
        <p14:creationId xmlns:p14="http://schemas.microsoft.com/office/powerpoint/2010/main" val="345091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locate Society survivorship</a:t>
            </a:r>
            <a:r>
              <a:rPr lang="en-US" altLang="en-US" baseline="0" dirty="0" smtClean="0"/>
              <a:t> resources, v</a:t>
            </a:r>
            <a:r>
              <a:rPr lang="en-US" altLang="en-US" dirty="0" smtClean="0"/>
              <a:t>isit cancer.org/treatment/survivorshipduringandaftertreatment/index to access survivorship resources to address topics from nutrition and physical activity to online communities and support, in addition to survivorship care plan templates listed in the American Cancer Society-Commission on Cancer Collaborative Action Plan Guide.</a:t>
            </a:r>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FF46BB-AF10-4D3B-B768-C8A60D21ADB0}" type="slidenum">
              <a:rPr lang="en-US" altLang="en-US" smtClean="0">
                <a:solidFill>
                  <a:srgbClr val="000000"/>
                </a:solidFill>
              </a:rPr>
              <a:pPr eaLnBrk="1" hangingPunct="1">
                <a:spcBef>
                  <a:spcPct val="0"/>
                </a:spcBef>
              </a:pPr>
              <a:t>9</a:t>
            </a:fld>
            <a:endParaRPr lang="en-US" altLang="en-US" dirty="0" smtClean="0">
              <a:solidFill>
                <a:srgbClr val="000000"/>
              </a:solidFill>
            </a:endParaRPr>
          </a:p>
        </p:txBody>
      </p:sp>
    </p:spTree>
    <p:extLst>
      <p:ext uri="{BB962C8B-B14F-4D97-AF65-F5344CB8AC3E}">
        <p14:creationId xmlns:p14="http://schemas.microsoft.com/office/powerpoint/2010/main" val="355850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BD28F99-F7FD-4F9E-8A6A-77D3D85D6A2C}" type="slidenum">
              <a:rPr lang="en-US"/>
              <a:pPr>
                <a:defRPr/>
              </a:pPr>
              <a:t>‹#›</a:t>
            </a:fld>
            <a:endParaRPr lang="en-US" dirty="0"/>
          </a:p>
        </p:txBody>
      </p:sp>
    </p:spTree>
    <p:extLst>
      <p:ext uri="{BB962C8B-B14F-4D97-AF65-F5344CB8AC3E}">
        <p14:creationId xmlns:p14="http://schemas.microsoft.com/office/powerpoint/2010/main" val="9857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B2F8084-CB3E-4E53-8A47-36B3524DCC07}" type="slidenum">
              <a:rPr lang="en-US"/>
              <a:pPr>
                <a:defRPr/>
              </a:pPr>
              <a:t>‹#›</a:t>
            </a:fld>
            <a:endParaRPr lang="en-US" dirty="0"/>
          </a:p>
        </p:txBody>
      </p:sp>
    </p:spTree>
    <p:extLst>
      <p:ext uri="{BB962C8B-B14F-4D97-AF65-F5344CB8AC3E}">
        <p14:creationId xmlns:p14="http://schemas.microsoft.com/office/powerpoint/2010/main" val="16907841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C7A664D-FC43-4046-A7BA-F01C5D13DE53}" type="slidenum">
              <a:rPr lang="en-US"/>
              <a:pPr>
                <a:defRPr/>
              </a:pPr>
              <a:t>‹#›</a:t>
            </a:fld>
            <a:endParaRPr lang="en-US" dirty="0"/>
          </a:p>
        </p:txBody>
      </p:sp>
    </p:spTree>
    <p:extLst>
      <p:ext uri="{BB962C8B-B14F-4D97-AF65-F5344CB8AC3E}">
        <p14:creationId xmlns:p14="http://schemas.microsoft.com/office/powerpoint/2010/main" val="33638047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38A8CDDE-A4BD-4747-8408-D0D1F73725B8}" type="slidenum">
              <a:rPr lang="en-US"/>
              <a:pPr>
                <a:defRPr/>
              </a:pPr>
              <a:t>‹#›</a:t>
            </a:fld>
            <a:endParaRPr lang="en-US" dirty="0"/>
          </a:p>
        </p:txBody>
      </p:sp>
    </p:spTree>
    <p:extLst>
      <p:ext uri="{BB962C8B-B14F-4D97-AF65-F5344CB8AC3E}">
        <p14:creationId xmlns:p14="http://schemas.microsoft.com/office/powerpoint/2010/main" val="10883213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4C283A33-C581-4C1B-899B-BA25F9C8BC47}" type="slidenum">
              <a:rPr lang="en-US"/>
              <a:pPr>
                <a:defRPr/>
              </a:pPr>
              <a:t>‹#›</a:t>
            </a:fld>
            <a:endParaRPr lang="en-US" dirty="0"/>
          </a:p>
        </p:txBody>
      </p:sp>
    </p:spTree>
    <p:extLst>
      <p:ext uri="{BB962C8B-B14F-4D97-AF65-F5344CB8AC3E}">
        <p14:creationId xmlns:p14="http://schemas.microsoft.com/office/powerpoint/2010/main" val="21777641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9F4CD35-6D1D-4BB0-BFAF-7215FADE0BC1}" type="slidenum">
              <a:rPr lang="en-US"/>
              <a:pPr>
                <a:defRPr/>
              </a:pPr>
              <a:t>‹#›</a:t>
            </a:fld>
            <a:endParaRPr lang="en-US" dirty="0"/>
          </a:p>
        </p:txBody>
      </p:sp>
    </p:spTree>
    <p:extLst>
      <p:ext uri="{BB962C8B-B14F-4D97-AF65-F5344CB8AC3E}">
        <p14:creationId xmlns:p14="http://schemas.microsoft.com/office/powerpoint/2010/main" val="4170839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44B19C72-0A46-45AF-B17E-A80B1120D8CA}" type="slidenum">
              <a:rPr lang="en-US"/>
              <a:pPr>
                <a:defRPr/>
              </a:pPr>
              <a:t>‹#›</a:t>
            </a:fld>
            <a:endParaRPr lang="en-US" dirty="0"/>
          </a:p>
        </p:txBody>
      </p:sp>
    </p:spTree>
    <p:extLst>
      <p:ext uri="{BB962C8B-B14F-4D97-AF65-F5344CB8AC3E}">
        <p14:creationId xmlns:p14="http://schemas.microsoft.com/office/powerpoint/2010/main" val="32238335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A5A8961-897E-450A-9866-848DBE9471B0}" type="slidenum">
              <a:rPr lang="en-US"/>
              <a:pPr>
                <a:defRPr/>
              </a:pPr>
              <a:t>‹#›</a:t>
            </a:fld>
            <a:endParaRPr lang="en-US" dirty="0"/>
          </a:p>
        </p:txBody>
      </p:sp>
    </p:spTree>
    <p:extLst>
      <p:ext uri="{BB962C8B-B14F-4D97-AF65-F5344CB8AC3E}">
        <p14:creationId xmlns:p14="http://schemas.microsoft.com/office/powerpoint/2010/main" val="36677931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B1C003C-ED9A-4E76-804E-B91F13221F0C}" type="slidenum">
              <a:rPr lang="en-US"/>
              <a:pPr>
                <a:defRPr/>
              </a:pPr>
              <a:t>‹#›</a:t>
            </a:fld>
            <a:endParaRPr lang="en-US" dirty="0"/>
          </a:p>
        </p:txBody>
      </p:sp>
    </p:spTree>
    <p:extLst>
      <p:ext uri="{BB962C8B-B14F-4D97-AF65-F5344CB8AC3E}">
        <p14:creationId xmlns:p14="http://schemas.microsoft.com/office/powerpoint/2010/main" val="11569087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4FA0742-AE3A-4773-AA03-F120D653C549}" type="slidenum">
              <a:rPr lang="en-US"/>
              <a:pPr>
                <a:defRPr/>
              </a:pPr>
              <a:t>‹#›</a:t>
            </a:fld>
            <a:endParaRPr lang="en-US" dirty="0"/>
          </a:p>
        </p:txBody>
      </p:sp>
    </p:spTree>
    <p:extLst>
      <p:ext uri="{BB962C8B-B14F-4D97-AF65-F5344CB8AC3E}">
        <p14:creationId xmlns:p14="http://schemas.microsoft.com/office/powerpoint/2010/main" val="11268178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7826FCB-268E-4E92-BD3F-6AF547DA9D23}" type="slidenum">
              <a:rPr lang="en-US"/>
              <a:pPr>
                <a:defRPr/>
              </a:pPr>
              <a:t>‹#›</a:t>
            </a:fld>
            <a:endParaRPr lang="en-US" dirty="0"/>
          </a:p>
        </p:txBody>
      </p:sp>
    </p:spTree>
    <p:extLst>
      <p:ext uri="{BB962C8B-B14F-4D97-AF65-F5344CB8AC3E}">
        <p14:creationId xmlns:p14="http://schemas.microsoft.com/office/powerpoint/2010/main" val="33035135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2F803E4-E48B-42EC-A475-F1EA69BD27B8}" type="slidenum">
              <a:rPr lang="en-US"/>
              <a:pPr>
                <a:defRPr/>
              </a:pPr>
              <a:t>‹#›</a:t>
            </a:fld>
            <a:endParaRPr lang="en-US" dirty="0"/>
          </a:p>
        </p:txBody>
      </p:sp>
    </p:spTree>
    <p:extLst>
      <p:ext uri="{BB962C8B-B14F-4D97-AF65-F5344CB8AC3E}">
        <p14:creationId xmlns:p14="http://schemas.microsoft.com/office/powerpoint/2010/main" val="73713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592FA50-5AD1-4685-A293-6E3038D8FD1D}" type="slidenum">
              <a:rPr lang="en-US"/>
              <a:pPr>
                <a:defRPr/>
              </a:pPr>
              <a:t>‹#›</a:t>
            </a:fld>
            <a:endParaRPr lang="en-US" dirty="0"/>
          </a:p>
        </p:txBody>
      </p:sp>
    </p:spTree>
    <p:extLst>
      <p:ext uri="{BB962C8B-B14F-4D97-AF65-F5344CB8AC3E}">
        <p14:creationId xmlns:p14="http://schemas.microsoft.com/office/powerpoint/2010/main" val="3485937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F1B20778-23A0-49EA-B8F0-B23755018385}" type="slidenum">
              <a:rPr lang="en-US"/>
              <a:pPr>
                <a:defRPr/>
              </a:pPr>
              <a:t>‹#›</a:t>
            </a:fld>
            <a:endParaRPr lang="en-US" dirty="0"/>
          </a:p>
        </p:txBody>
      </p:sp>
    </p:spTree>
    <p:extLst>
      <p:ext uri="{BB962C8B-B14F-4D97-AF65-F5344CB8AC3E}">
        <p14:creationId xmlns:p14="http://schemas.microsoft.com/office/powerpoint/2010/main" val="39170142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7C332F95-A34B-4B3D-9758-AFC81C9737BD}" type="slidenum">
              <a:rPr lang="en-US"/>
              <a:pPr>
                <a:defRPr/>
              </a:pPr>
              <a:t>‹#›</a:t>
            </a:fld>
            <a:endParaRPr lang="en-US" dirty="0"/>
          </a:p>
        </p:txBody>
      </p:sp>
    </p:spTree>
    <p:extLst>
      <p:ext uri="{BB962C8B-B14F-4D97-AF65-F5344CB8AC3E}">
        <p14:creationId xmlns:p14="http://schemas.microsoft.com/office/powerpoint/2010/main" val="1060900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5446079D-238F-4D30-A57A-E99627D93755}" type="slidenum">
              <a:rPr lang="en-US"/>
              <a:pPr>
                <a:defRPr/>
              </a:pPr>
              <a:t>‹#›</a:t>
            </a:fld>
            <a:endParaRPr lang="en-US" dirty="0"/>
          </a:p>
        </p:txBody>
      </p:sp>
    </p:spTree>
    <p:extLst>
      <p:ext uri="{BB962C8B-B14F-4D97-AF65-F5344CB8AC3E}">
        <p14:creationId xmlns:p14="http://schemas.microsoft.com/office/powerpoint/2010/main" val="31343562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D31779A-59DA-4035-9DB3-AB8A91CFF1D6}" type="slidenum">
              <a:rPr lang="en-US"/>
              <a:pPr>
                <a:defRPr/>
              </a:pPr>
              <a:t>‹#›</a:t>
            </a:fld>
            <a:endParaRPr lang="en-US" dirty="0"/>
          </a:p>
        </p:txBody>
      </p:sp>
    </p:spTree>
    <p:extLst>
      <p:ext uri="{BB962C8B-B14F-4D97-AF65-F5344CB8AC3E}">
        <p14:creationId xmlns:p14="http://schemas.microsoft.com/office/powerpoint/2010/main" val="4338093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B562D951-AD44-4188-B019-8AF7A566122E}" type="slidenum">
              <a:rPr lang="en-US"/>
              <a:pPr>
                <a:defRPr/>
              </a:pPr>
              <a:t>‹#›</a:t>
            </a:fld>
            <a:endParaRPr lang="en-US" dirty="0"/>
          </a:p>
        </p:txBody>
      </p:sp>
    </p:spTree>
    <p:extLst>
      <p:ext uri="{BB962C8B-B14F-4D97-AF65-F5344CB8AC3E}">
        <p14:creationId xmlns:p14="http://schemas.microsoft.com/office/powerpoint/2010/main" val="2533989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4DFA4251-3658-4C36-A506-6447CBF82635}" type="slidenum">
              <a:rPr lang="en-US"/>
              <a:pPr>
                <a:defRPr/>
              </a:pPr>
              <a:t>‹#›</a:t>
            </a:fld>
            <a:endParaRPr lang="en-US" dirty="0"/>
          </a:p>
        </p:txBody>
      </p:sp>
    </p:spTree>
    <p:extLst>
      <p:ext uri="{BB962C8B-B14F-4D97-AF65-F5344CB8AC3E}">
        <p14:creationId xmlns:p14="http://schemas.microsoft.com/office/powerpoint/2010/main" val="7732647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2A9B6D9-BD4A-451C-B18F-5E6B3E7B1C4E}" type="slidenum">
              <a:rPr lang="en-US"/>
              <a:pPr>
                <a:defRPr/>
              </a:pPr>
              <a:t>‹#›</a:t>
            </a:fld>
            <a:endParaRPr lang="en-US" dirty="0"/>
          </a:p>
        </p:txBody>
      </p:sp>
    </p:spTree>
    <p:extLst>
      <p:ext uri="{BB962C8B-B14F-4D97-AF65-F5344CB8AC3E}">
        <p14:creationId xmlns:p14="http://schemas.microsoft.com/office/powerpoint/2010/main" val="34370898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ED0A429A-9C75-48BA-BC78-8C8142C95C69}" type="slidenum">
              <a:rPr lang="en-US"/>
              <a:pPr>
                <a:defRPr/>
              </a:pPr>
              <a:t>‹#›</a:t>
            </a:fld>
            <a:endParaRPr lang="en-US" dirty="0"/>
          </a:p>
        </p:txBody>
      </p:sp>
    </p:spTree>
    <p:extLst>
      <p:ext uri="{BB962C8B-B14F-4D97-AF65-F5344CB8AC3E}">
        <p14:creationId xmlns:p14="http://schemas.microsoft.com/office/powerpoint/2010/main" val="2554587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CF2796D7-6CDC-4584-BEA5-3916EEE77233}" type="slidenum">
              <a:rPr lang="en-US"/>
              <a:pPr>
                <a:defRPr/>
              </a:pPr>
              <a:t>‹#›</a:t>
            </a:fld>
            <a:endParaRPr lang="en-US" dirty="0"/>
          </a:p>
        </p:txBody>
      </p:sp>
    </p:spTree>
    <p:extLst>
      <p:ext uri="{BB962C8B-B14F-4D97-AF65-F5344CB8AC3E}">
        <p14:creationId xmlns:p14="http://schemas.microsoft.com/office/powerpoint/2010/main" val="42386436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6A611166-06AB-4717-A9AA-D12B51F897DB}" type="slidenum">
              <a:rPr lang="en-US"/>
              <a:pPr>
                <a:defRPr/>
              </a:pPr>
              <a:t>‹#›</a:t>
            </a:fld>
            <a:endParaRPr lang="en-US" dirty="0"/>
          </a:p>
        </p:txBody>
      </p:sp>
    </p:spTree>
    <p:extLst>
      <p:ext uri="{BB962C8B-B14F-4D97-AF65-F5344CB8AC3E}">
        <p14:creationId xmlns:p14="http://schemas.microsoft.com/office/powerpoint/2010/main" val="34024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1CCB524-741B-4DA3-B78C-ECD573061D63}" type="slidenum">
              <a:rPr lang="en-US"/>
              <a:pPr>
                <a:defRPr/>
              </a:pPr>
              <a:t>‹#›</a:t>
            </a:fld>
            <a:endParaRPr lang="en-US" dirty="0"/>
          </a:p>
        </p:txBody>
      </p:sp>
    </p:spTree>
    <p:extLst>
      <p:ext uri="{BB962C8B-B14F-4D97-AF65-F5344CB8AC3E}">
        <p14:creationId xmlns:p14="http://schemas.microsoft.com/office/powerpoint/2010/main" val="25740953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4B50852D-41D8-4BBB-ADB6-9F16B6E8A30C}" type="slidenum">
              <a:rPr lang="en-US"/>
              <a:pPr>
                <a:defRPr/>
              </a:pPr>
              <a:t>‹#›</a:t>
            </a:fld>
            <a:endParaRPr lang="en-US" dirty="0"/>
          </a:p>
        </p:txBody>
      </p:sp>
    </p:spTree>
    <p:extLst>
      <p:ext uri="{BB962C8B-B14F-4D97-AF65-F5344CB8AC3E}">
        <p14:creationId xmlns:p14="http://schemas.microsoft.com/office/powerpoint/2010/main" val="8237998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7EC4AFF-4282-47A0-89B6-EDD9E78D9C5B}" type="slidenum">
              <a:rPr lang="en-US"/>
              <a:pPr>
                <a:defRPr/>
              </a:pPr>
              <a:t>‹#›</a:t>
            </a:fld>
            <a:endParaRPr lang="en-US" dirty="0"/>
          </a:p>
        </p:txBody>
      </p:sp>
    </p:spTree>
    <p:extLst>
      <p:ext uri="{BB962C8B-B14F-4D97-AF65-F5344CB8AC3E}">
        <p14:creationId xmlns:p14="http://schemas.microsoft.com/office/powerpoint/2010/main" val="30302631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89FF4C3-7F85-4524-920D-F518C22BA9F6}" type="slidenum">
              <a:rPr lang="en-US"/>
              <a:pPr>
                <a:defRPr/>
              </a:pPr>
              <a:t>‹#›</a:t>
            </a:fld>
            <a:endParaRPr lang="en-US" dirty="0"/>
          </a:p>
        </p:txBody>
      </p:sp>
    </p:spTree>
    <p:extLst>
      <p:ext uri="{BB962C8B-B14F-4D97-AF65-F5344CB8AC3E}">
        <p14:creationId xmlns:p14="http://schemas.microsoft.com/office/powerpoint/2010/main" val="36580270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01FB6F3-836C-445D-A51F-F54BD3C3173C}" type="slidenum">
              <a:rPr lang="en-US"/>
              <a:pPr>
                <a:defRPr/>
              </a:pPr>
              <a:t>‹#›</a:t>
            </a:fld>
            <a:endParaRPr lang="en-US" dirty="0"/>
          </a:p>
        </p:txBody>
      </p:sp>
    </p:spTree>
    <p:extLst>
      <p:ext uri="{BB962C8B-B14F-4D97-AF65-F5344CB8AC3E}">
        <p14:creationId xmlns:p14="http://schemas.microsoft.com/office/powerpoint/2010/main" val="4129556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79EE9CF-26ED-4C22-AD91-7FB0A6917F6D}" type="slidenum">
              <a:rPr lang="en-US"/>
              <a:pPr>
                <a:defRPr/>
              </a:pPr>
              <a:t>‹#›</a:t>
            </a:fld>
            <a:endParaRPr lang="en-US" dirty="0"/>
          </a:p>
        </p:txBody>
      </p:sp>
    </p:spTree>
    <p:extLst>
      <p:ext uri="{BB962C8B-B14F-4D97-AF65-F5344CB8AC3E}">
        <p14:creationId xmlns:p14="http://schemas.microsoft.com/office/powerpoint/2010/main" val="40961907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594B2A3-DF1B-4C6F-9568-A7AB19B800F9}" type="slidenum">
              <a:rPr lang="en-US"/>
              <a:pPr>
                <a:defRPr/>
              </a:pPr>
              <a:t>‹#›</a:t>
            </a:fld>
            <a:endParaRPr lang="en-US" dirty="0"/>
          </a:p>
        </p:txBody>
      </p:sp>
    </p:spTree>
    <p:extLst>
      <p:ext uri="{BB962C8B-B14F-4D97-AF65-F5344CB8AC3E}">
        <p14:creationId xmlns:p14="http://schemas.microsoft.com/office/powerpoint/2010/main" val="17213849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7D764CD-C1BB-40E0-BCEE-87B8E0411A86}" type="slidenum">
              <a:rPr lang="en-US"/>
              <a:pPr>
                <a:defRPr/>
              </a:pPr>
              <a:t>‹#›</a:t>
            </a:fld>
            <a:endParaRPr lang="en-US" dirty="0"/>
          </a:p>
        </p:txBody>
      </p:sp>
    </p:spTree>
    <p:extLst>
      <p:ext uri="{BB962C8B-B14F-4D97-AF65-F5344CB8AC3E}">
        <p14:creationId xmlns:p14="http://schemas.microsoft.com/office/powerpoint/2010/main" val="21146068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4FF9C26-1B32-44B3-ABE7-1653FE81EC13}" type="slidenum">
              <a:rPr lang="en-US"/>
              <a:pPr>
                <a:defRPr/>
              </a:pPr>
              <a:t>‹#›</a:t>
            </a:fld>
            <a:endParaRPr lang="en-US" dirty="0"/>
          </a:p>
        </p:txBody>
      </p:sp>
    </p:spTree>
    <p:extLst>
      <p:ext uri="{BB962C8B-B14F-4D97-AF65-F5344CB8AC3E}">
        <p14:creationId xmlns:p14="http://schemas.microsoft.com/office/powerpoint/2010/main" val="31655930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FF4B3132-D2CC-4DE9-9498-598D7270627D}" type="slidenum">
              <a:rPr lang="en-US"/>
              <a:pPr>
                <a:defRPr/>
              </a:pPr>
              <a:t>‹#›</a:t>
            </a:fld>
            <a:endParaRPr lang="en-US" dirty="0"/>
          </a:p>
        </p:txBody>
      </p:sp>
    </p:spTree>
    <p:extLst>
      <p:ext uri="{BB962C8B-B14F-4D97-AF65-F5344CB8AC3E}">
        <p14:creationId xmlns:p14="http://schemas.microsoft.com/office/powerpoint/2010/main" val="12401803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981C8EBC-9A5A-4E49-88A4-1D31240AB743}" type="slidenum">
              <a:rPr lang="en-US"/>
              <a:pPr>
                <a:defRPr/>
              </a:pPr>
              <a:t>‹#›</a:t>
            </a:fld>
            <a:endParaRPr lang="en-US" dirty="0"/>
          </a:p>
        </p:txBody>
      </p:sp>
    </p:spTree>
    <p:extLst>
      <p:ext uri="{BB962C8B-B14F-4D97-AF65-F5344CB8AC3E}">
        <p14:creationId xmlns:p14="http://schemas.microsoft.com/office/powerpoint/2010/main" val="22153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6D05866-42D6-4A58-AE22-8B9753CA629F}" type="slidenum">
              <a:rPr lang="en-US"/>
              <a:pPr>
                <a:defRPr/>
              </a:pPr>
              <a:t>‹#›</a:t>
            </a:fld>
            <a:endParaRPr lang="en-US" dirty="0"/>
          </a:p>
        </p:txBody>
      </p:sp>
    </p:spTree>
    <p:extLst>
      <p:ext uri="{BB962C8B-B14F-4D97-AF65-F5344CB8AC3E}">
        <p14:creationId xmlns:p14="http://schemas.microsoft.com/office/powerpoint/2010/main" val="2976145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C231574B-99CF-422E-8A18-2F89259D78D1}" type="slidenum">
              <a:rPr lang="en-US"/>
              <a:pPr>
                <a:defRPr/>
              </a:pPr>
              <a:t>‹#›</a:t>
            </a:fld>
            <a:endParaRPr lang="en-US" dirty="0"/>
          </a:p>
        </p:txBody>
      </p:sp>
    </p:spTree>
    <p:extLst>
      <p:ext uri="{BB962C8B-B14F-4D97-AF65-F5344CB8AC3E}">
        <p14:creationId xmlns:p14="http://schemas.microsoft.com/office/powerpoint/2010/main" val="27687531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F47BB8FB-95CD-4523-B6D2-ABF34A95E385}" type="slidenum">
              <a:rPr lang="en-US"/>
              <a:pPr>
                <a:defRPr/>
              </a:pPr>
              <a:t>‹#›</a:t>
            </a:fld>
            <a:endParaRPr lang="en-US" dirty="0"/>
          </a:p>
        </p:txBody>
      </p:sp>
    </p:spTree>
    <p:extLst>
      <p:ext uri="{BB962C8B-B14F-4D97-AF65-F5344CB8AC3E}">
        <p14:creationId xmlns:p14="http://schemas.microsoft.com/office/powerpoint/2010/main" val="12608902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FCB2D38-C1BA-428B-8AD0-93159D1F2183}" type="slidenum">
              <a:rPr lang="en-US"/>
              <a:pPr>
                <a:defRPr/>
              </a:pPr>
              <a:t>‹#›</a:t>
            </a:fld>
            <a:endParaRPr lang="en-US" dirty="0"/>
          </a:p>
        </p:txBody>
      </p:sp>
    </p:spTree>
    <p:extLst>
      <p:ext uri="{BB962C8B-B14F-4D97-AF65-F5344CB8AC3E}">
        <p14:creationId xmlns:p14="http://schemas.microsoft.com/office/powerpoint/2010/main" val="7517479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C0F72D48-0B9C-4E86-A969-AC200F0C6FA2}" type="slidenum">
              <a:rPr lang="en-US"/>
              <a:pPr>
                <a:defRPr/>
              </a:pPr>
              <a:t>‹#›</a:t>
            </a:fld>
            <a:endParaRPr lang="en-US" dirty="0"/>
          </a:p>
        </p:txBody>
      </p:sp>
    </p:spTree>
    <p:extLst>
      <p:ext uri="{BB962C8B-B14F-4D97-AF65-F5344CB8AC3E}">
        <p14:creationId xmlns:p14="http://schemas.microsoft.com/office/powerpoint/2010/main" val="33137864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9890B1E4-EAB0-4FE1-B91A-342ED41DCE25}" type="slidenum">
              <a:rPr lang="en-US"/>
              <a:pPr>
                <a:defRPr/>
              </a:pPr>
              <a:t>‹#›</a:t>
            </a:fld>
            <a:endParaRPr lang="en-US" dirty="0"/>
          </a:p>
        </p:txBody>
      </p:sp>
    </p:spTree>
    <p:extLst>
      <p:ext uri="{BB962C8B-B14F-4D97-AF65-F5344CB8AC3E}">
        <p14:creationId xmlns:p14="http://schemas.microsoft.com/office/powerpoint/2010/main" val="26648623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BF3BBD6-7364-49FF-BB00-D07F5D108689}" type="slidenum">
              <a:rPr lang="en-US"/>
              <a:pPr>
                <a:defRPr/>
              </a:pPr>
              <a:t>‹#›</a:t>
            </a:fld>
            <a:endParaRPr lang="en-US" dirty="0"/>
          </a:p>
        </p:txBody>
      </p:sp>
    </p:spTree>
    <p:extLst>
      <p:ext uri="{BB962C8B-B14F-4D97-AF65-F5344CB8AC3E}">
        <p14:creationId xmlns:p14="http://schemas.microsoft.com/office/powerpoint/2010/main" val="5175539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CB40818-57A6-4714-910D-B84884E451A9}" type="slidenum">
              <a:rPr lang="en-US"/>
              <a:pPr>
                <a:defRPr/>
              </a:pPr>
              <a:t>‹#›</a:t>
            </a:fld>
            <a:endParaRPr lang="en-US" dirty="0"/>
          </a:p>
        </p:txBody>
      </p:sp>
    </p:spTree>
    <p:extLst>
      <p:ext uri="{BB962C8B-B14F-4D97-AF65-F5344CB8AC3E}">
        <p14:creationId xmlns:p14="http://schemas.microsoft.com/office/powerpoint/2010/main" val="1826435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BB46234-1EFA-47A5-BBF3-4457719625DC}" type="slidenum">
              <a:rPr lang="en-US"/>
              <a:pPr>
                <a:defRPr/>
              </a:pPr>
              <a:t>‹#›</a:t>
            </a:fld>
            <a:endParaRPr lang="en-US" dirty="0"/>
          </a:p>
        </p:txBody>
      </p:sp>
    </p:spTree>
    <p:extLst>
      <p:ext uri="{BB962C8B-B14F-4D97-AF65-F5344CB8AC3E}">
        <p14:creationId xmlns:p14="http://schemas.microsoft.com/office/powerpoint/2010/main" val="11246228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F0A0BC2-829A-4CE1-91A9-0CD5E64D5109}" type="slidenum">
              <a:rPr lang="en-US"/>
              <a:pPr>
                <a:defRPr/>
              </a:pPr>
              <a:t>‹#›</a:t>
            </a:fld>
            <a:endParaRPr lang="en-US" dirty="0"/>
          </a:p>
        </p:txBody>
      </p:sp>
    </p:spTree>
    <p:extLst>
      <p:ext uri="{BB962C8B-B14F-4D97-AF65-F5344CB8AC3E}">
        <p14:creationId xmlns:p14="http://schemas.microsoft.com/office/powerpoint/2010/main" val="26191228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E101120-71EC-4DF6-A98B-FB6BCB0B184A}" type="slidenum">
              <a:rPr lang="en-US"/>
              <a:pPr>
                <a:defRPr/>
              </a:pPr>
              <a:t>‹#›</a:t>
            </a:fld>
            <a:endParaRPr lang="en-US" dirty="0"/>
          </a:p>
        </p:txBody>
      </p:sp>
    </p:spTree>
    <p:extLst>
      <p:ext uri="{BB962C8B-B14F-4D97-AF65-F5344CB8AC3E}">
        <p14:creationId xmlns:p14="http://schemas.microsoft.com/office/powerpoint/2010/main" val="96741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CF01839-3753-4DE9-BE5E-A24977C3EB26}" type="slidenum">
              <a:rPr lang="en-US"/>
              <a:pPr>
                <a:defRPr/>
              </a:pPr>
              <a:t>‹#›</a:t>
            </a:fld>
            <a:endParaRPr lang="en-US" dirty="0"/>
          </a:p>
        </p:txBody>
      </p:sp>
    </p:spTree>
    <p:extLst>
      <p:ext uri="{BB962C8B-B14F-4D97-AF65-F5344CB8AC3E}">
        <p14:creationId xmlns:p14="http://schemas.microsoft.com/office/powerpoint/2010/main" val="1346819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6EE5EF4-A6E1-4A29-8B1D-3202BAFB6CF7}" type="slidenum">
              <a:rPr lang="en-US"/>
              <a:pPr>
                <a:defRPr/>
              </a:pPr>
              <a:t>‹#›</a:t>
            </a:fld>
            <a:endParaRPr lang="en-US" dirty="0"/>
          </a:p>
        </p:txBody>
      </p:sp>
    </p:spTree>
    <p:extLst>
      <p:ext uri="{BB962C8B-B14F-4D97-AF65-F5344CB8AC3E}">
        <p14:creationId xmlns:p14="http://schemas.microsoft.com/office/powerpoint/2010/main" val="10906856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160363C-42AB-4B54-806C-1A2107F66320}" type="slidenum">
              <a:rPr lang="en-US"/>
              <a:pPr>
                <a:defRPr/>
              </a:pPr>
              <a:t>‹#›</a:t>
            </a:fld>
            <a:endParaRPr lang="en-US" dirty="0"/>
          </a:p>
        </p:txBody>
      </p:sp>
    </p:spTree>
    <p:extLst>
      <p:ext uri="{BB962C8B-B14F-4D97-AF65-F5344CB8AC3E}">
        <p14:creationId xmlns:p14="http://schemas.microsoft.com/office/powerpoint/2010/main" val="20841036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0603132-E634-4000-8DE9-64F7A4BDB9E4}" type="slidenum">
              <a:rPr lang="en-US"/>
              <a:pPr>
                <a:defRPr/>
              </a:pPr>
              <a:t>‹#›</a:t>
            </a:fld>
            <a:endParaRPr lang="en-US" dirty="0"/>
          </a:p>
        </p:txBody>
      </p:sp>
    </p:spTree>
    <p:extLst>
      <p:ext uri="{BB962C8B-B14F-4D97-AF65-F5344CB8AC3E}">
        <p14:creationId xmlns:p14="http://schemas.microsoft.com/office/powerpoint/2010/main" val="7928672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C8D3E0F-4E3A-435B-A482-F8BB93B0B023}" type="slidenum">
              <a:rPr lang="en-US"/>
              <a:pPr>
                <a:defRPr/>
              </a:pPr>
              <a:t>‹#›</a:t>
            </a:fld>
            <a:endParaRPr lang="en-US" dirty="0"/>
          </a:p>
        </p:txBody>
      </p:sp>
    </p:spTree>
    <p:extLst>
      <p:ext uri="{BB962C8B-B14F-4D97-AF65-F5344CB8AC3E}">
        <p14:creationId xmlns:p14="http://schemas.microsoft.com/office/powerpoint/2010/main" val="3712395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E99642E-F0CA-4DB6-ADE8-9FD89DF069C5}" type="slidenum">
              <a:rPr lang="en-US"/>
              <a:pPr>
                <a:defRPr/>
              </a:pPr>
              <a:t>‹#›</a:t>
            </a:fld>
            <a:endParaRPr lang="en-US" dirty="0"/>
          </a:p>
        </p:txBody>
      </p:sp>
    </p:spTree>
    <p:extLst>
      <p:ext uri="{BB962C8B-B14F-4D97-AF65-F5344CB8AC3E}">
        <p14:creationId xmlns:p14="http://schemas.microsoft.com/office/powerpoint/2010/main" val="12550120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39F39E6C-CCA7-4F70-B67C-2C064F14B35D}" type="slidenum">
              <a:rPr lang="en-US"/>
              <a:pPr>
                <a:defRPr/>
              </a:pPr>
              <a:t>‹#›</a:t>
            </a:fld>
            <a:endParaRPr lang="en-US" dirty="0"/>
          </a:p>
        </p:txBody>
      </p:sp>
    </p:spTree>
    <p:extLst>
      <p:ext uri="{BB962C8B-B14F-4D97-AF65-F5344CB8AC3E}">
        <p14:creationId xmlns:p14="http://schemas.microsoft.com/office/powerpoint/2010/main" val="20796723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9B43837B-3D99-43B6-93BB-8C3EF91FF457}" type="slidenum">
              <a:rPr lang="en-US"/>
              <a:pPr>
                <a:defRPr/>
              </a:pPr>
              <a:t>‹#›</a:t>
            </a:fld>
            <a:endParaRPr lang="en-US" dirty="0"/>
          </a:p>
        </p:txBody>
      </p:sp>
    </p:spTree>
    <p:extLst>
      <p:ext uri="{BB962C8B-B14F-4D97-AF65-F5344CB8AC3E}">
        <p14:creationId xmlns:p14="http://schemas.microsoft.com/office/powerpoint/2010/main" val="36703920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9FE20F6-0F4C-4DD6-B483-A41824E7DE74}" type="slidenum">
              <a:rPr lang="en-US"/>
              <a:pPr>
                <a:defRPr/>
              </a:pPr>
              <a:t>‹#›</a:t>
            </a:fld>
            <a:endParaRPr lang="en-US" dirty="0"/>
          </a:p>
        </p:txBody>
      </p:sp>
    </p:spTree>
    <p:extLst>
      <p:ext uri="{BB962C8B-B14F-4D97-AF65-F5344CB8AC3E}">
        <p14:creationId xmlns:p14="http://schemas.microsoft.com/office/powerpoint/2010/main" val="33082581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667881D-58C7-4BC5-B107-C9B606F7D4A5}" type="slidenum">
              <a:rPr lang="en-US"/>
              <a:pPr>
                <a:defRPr/>
              </a:pPr>
              <a:t>‹#›</a:t>
            </a:fld>
            <a:endParaRPr lang="en-US" dirty="0"/>
          </a:p>
        </p:txBody>
      </p:sp>
    </p:spTree>
    <p:extLst>
      <p:ext uri="{BB962C8B-B14F-4D97-AF65-F5344CB8AC3E}">
        <p14:creationId xmlns:p14="http://schemas.microsoft.com/office/powerpoint/2010/main" val="36053359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77F3361-AB1C-4624-B9B6-6E7542BB28BD}" type="slidenum">
              <a:rPr lang="en-US"/>
              <a:pPr>
                <a:defRPr/>
              </a:pPr>
              <a:t>‹#›</a:t>
            </a:fld>
            <a:endParaRPr lang="en-US" dirty="0"/>
          </a:p>
        </p:txBody>
      </p:sp>
    </p:spTree>
    <p:extLst>
      <p:ext uri="{BB962C8B-B14F-4D97-AF65-F5344CB8AC3E}">
        <p14:creationId xmlns:p14="http://schemas.microsoft.com/office/powerpoint/2010/main" val="404937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7514E0C-5BB2-42BB-8E1A-8F1C534E519A}" type="slidenum">
              <a:rPr lang="en-US"/>
              <a:pPr>
                <a:defRPr/>
              </a:pPr>
              <a:t>‹#›</a:t>
            </a:fld>
            <a:endParaRPr lang="en-US" dirty="0"/>
          </a:p>
        </p:txBody>
      </p:sp>
    </p:spTree>
    <p:extLst>
      <p:ext uri="{BB962C8B-B14F-4D97-AF65-F5344CB8AC3E}">
        <p14:creationId xmlns:p14="http://schemas.microsoft.com/office/powerpoint/2010/main" val="6737790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94F013D-24D2-4B0C-BC69-BB92820FE126}" type="slidenum">
              <a:rPr lang="en-US"/>
              <a:pPr>
                <a:defRPr/>
              </a:pPr>
              <a:t>‹#›</a:t>
            </a:fld>
            <a:endParaRPr lang="en-US" dirty="0"/>
          </a:p>
        </p:txBody>
      </p:sp>
    </p:spTree>
    <p:extLst>
      <p:ext uri="{BB962C8B-B14F-4D97-AF65-F5344CB8AC3E}">
        <p14:creationId xmlns:p14="http://schemas.microsoft.com/office/powerpoint/2010/main" val="19252371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74C9E1E0-BEF7-4E8F-8A03-1E65C7AFA0CC}" type="slidenum">
              <a:rPr lang="en-US"/>
              <a:pPr>
                <a:defRPr/>
              </a:pPr>
              <a:t>‹#›</a:t>
            </a:fld>
            <a:endParaRPr lang="en-US" dirty="0"/>
          </a:p>
        </p:txBody>
      </p:sp>
    </p:spTree>
    <p:extLst>
      <p:ext uri="{BB962C8B-B14F-4D97-AF65-F5344CB8AC3E}">
        <p14:creationId xmlns:p14="http://schemas.microsoft.com/office/powerpoint/2010/main" val="17111770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D927200-B979-42E6-9A67-253CC4F75554}" type="slidenum">
              <a:rPr lang="en-US"/>
              <a:pPr>
                <a:defRPr/>
              </a:pPr>
              <a:t>‹#›</a:t>
            </a:fld>
            <a:endParaRPr lang="en-US" dirty="0"/>
          </a:p>
        </p:txBody>
      </p:sp>
    </p:spTree>
    <p:extLst>
      <p:ext uri="{BB962C8B-B14F-4D97-AF65-F5344CB8AC3E}">
        <p14:creationId xmlns:p14="http://schemas.microsoft.com/office/powerpoint/2010/main" val="17470492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5D8AD32-9D3B-49B1-9EEA-03FF44E06688}" type="slidenum">
              <a:rPr lang="en-US"/>
              <a:pPr>
                <a:defRPr/>
              </a:pPr>
              <a:t>‹#›</a:t>
            </a:fld>
            <a:endParaRPr lang="en-US" dirty="0"/>
          </a:p>
        </p:txBody>
      </p:sp>
    </p:spTree>
    <p:extLst>
      <p:ext uri="{BB962C8B-B14F-4D97-AF65-F5344CB8AC3E}">
        <p14:creationId xmlns:p14="http://schemas.microsoft.com/office/powerpoint/2010/main" val="3747602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1BF7E3A-D257-4FC6-B1CE-447E2A477243}" type="slidenum">
              <a:rPr lang="en-US"/>
              <a:pPr>
                <a:defRPr/>
              </a:pPr>
              <a:t>‹#›</a:t>
            </a:fld>
            <a:endParaRPr lang="en-US" dirty="0"/>
          </a:p>
        </p:txBody>
      </p:sp>
    </p:spTree>
    <p:extLst>
      <p:ext uri="{BB962C8B-B14F-4D97-AF65-F5344CB8AC3E}">
        <p14:creationId xmlns:p14="http://schemas.microsoft.com/office/powerpoint/2010/main" val="32043452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B7D93CA-2888-494F-A610-46D543EC948C}" type="slidenum">
              <a:rPr lang="en-US"/>
              <a:pPr>
                <a:defRPr/>
              </a:pPr>
              <a:t>‹#›</a:t>
            </a:fld>
            <a:endParaRPr lang="en-US" dirty="0"/>
          </a:p>
        </p:txBody>
      </p:sp>
    </p:spTree>
    <p:extLst>
      <p:ext uri="{BB962C8B-B14F-4D97-AF65-F5344CB8AC3E}">
        <p14:creationId xmlns:p14="http://schemas.microsoft.com/office/powerpoint/2010/main" val="31818448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14B282CC-4418-4ECC-A754-F06A0DD36536}" type="slidenum">
              <a:rPr lang="en-US"/>
              <a:pPr>
                <a:defRPr/>
              </a:pPr>
              <a:t>‹#›</a:t>
            </a:fld>
            <a:endParaRPr lang="en-US" dirty="0"/>
          </a:p>
        </p:txBody>
      </p:sp>
    </p:spTree>
    <p:extLst>
      <p:ext uri="{BB962C8B-B14F-4D97-AF65-F5344CB8AC3E}">
        <p14:creationId xmlns:p14="http://schemas.microsoft.com/office/powerpoint/2010/main" val="32567349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9A2EB01-4C1B-4D43-BE69-7A1C1F38DD44}" type="slidenum">
              <a:rPr lang="en-US"/>
              <a:pPr>
                <a:defRPr/>
              </a:pPr>
              <a:t>‹#›</a:t>
            </a:fld>
            <a:endParaRPr lang="en-US" dirty="0"/>
          </a:p>
        </p:txBody>
      </p:sp>
    </p:spTree>
    <p:extLst>
      <p:ext uri="{BB962C8B-B14F-4D97-AF65-F5344CB8AC3E}">
        <p14:creationId xmlns:p14="http://schemas.microsoft.com/office/powerpoint/2010/main" val="40821907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1E3DE47-0732-4B9B-86B5-4BFFAA77448B}" type="slidenum">
              <a:rPr lang="en-US"/>
              <a:pPr>
                <a:defRPr/>
              </a:pPr>
              <a:t>‹#›</a:t>
            </a:fld>
            <a:endParaRPr lang="en-US" dirty="0"/>
          </a:p>
        </p:txBody>
      </p:sp>
    </p:spTree>
    <p:extLst>
      <p:ext uri="{BB962C8B-B14F-4D97-AF65-F5344CB8AC3E}">
        <p14:creationId xmlns:p14="http://schemas.microsoft.com/office/powerpoint/2010/main" val="33775316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1C3A29C1-12B4-485E-98EF-03B0AABA0E8F}" type="slidenum">
              <a:rPr lang="en-US"/>
              <a:pPr>
                <a:defRPr/>
              </a:pPr>
              <a:t>‹#›</a:t>
            </a:fld>
            <a:endParaRPr lang="en-US" dirty="0"/>
          </a:p>
        </p:txBody>
      </p:sp>
    </p:spTree>
    <p:extLst>
      <p:ext uri="{BB962C8B-B14F-4D97-AF65-F5344CB8AC3E}">
        <p14:creationId xmlns:p14="http://schemas.microsoft.com/office/powerpoint/2010/main" val="178619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B90E689B-C8C2-48A8-92AA-B13F53E65E9D}" type="slidenum">
              <a:rPr lang="en-US"/>
              <a:pPr>
                <a:defRPr/>
              </a:pPr>
              <a:t>‹#›</a:t>
            </a:fld>
            <a:endParaRPr lang="en-US" dirty="0"/>
          </a:p>
        </p:txBody>
      </p:sp>
    </p:spTree>
    <p:extLst>
      <p:ext uri="{BB962C8B-B14F-4D97-AF65-F5344CB8AC3E}">
        <p14:creationId xmlns:p14="http://schemas.microsoft.com/office/powerpoint/2010/main" val="6230691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3C8557D7-AD8E-414B-B125-360D395F569F}" type="slidenum">
              <a:rPr lang="en-US"/>
              <a:pPr>
                <a:defRPr/>
              </a:pPr>
              <a:t>‹#›</a:t>
            </a:fld>
            <a:endParaRPr lang="en-US" dirty="0"/>
          </a:p>
        </p:txBody>
      </p:sp>
    </p:spTree>
    <p:extLst>
      <p:ext uri="{BB962C8B-B14F-4D97-AF65-F5344CB8AC3E}">
        <p14:creationId xmlns:p14="http://schemas.microsoft.com/office/powerpoint/2010/main" val="25998021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84A5D3EE-CDC2-470D-A873-2BC76961CB2D}" type="slidenum">
              <a:rPr lang="en-US"/>
              <a:pPr>
                <a:defRPr/>
              </a:pPr>
              <a:t>‹#›</a:t>
            </a:fld>
            <a:endParaRPr lang="en-US" dirty="0"/>
          </a:p>
        </p:txBody>
      </p:sp>
    </p:spTree>
    <p:extLst>
      <p:ext uri="{BB962C8B-B14F-4D97-AF65-F5344CB8AC3E}">
        <p14:creationId xmlns:p14="http://schemas.microsoft.com/office/powerpoint/2010/main" val="24151823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63A915AA-055A-4A30-AE8C-41BE11AB93C3}" type="slidenum">
              <a:rPr lang="en-US"/>
              <a:pPr>
                <a:defRPr/>
              </a:pPr>
              <a:t>‹#›</a:t>
            </a:fld>
            <a:endParaRPr lang="en-US" dirty="0"/>
          </a:p>
        </p:txBody>
      </p:sp>
    </p:spTree>
    <p:extLst>
      <p:ext uri="{BB962C8B-B14F-4D97-AF65-F5344CB8AC3E}">
        <p14:creationId xmlns:p14="http://schemas.microsoft.com/office/powerpoint/2010/main" val="10142421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56BF716-FBEC-467D-AB43-CAB95C05EF7F}" type="slidenum">
              <a:rPr lang="en-US"/>
              <a:pPr>
                <a:defRPr/>
              </a:pPr>
              <a:t>‹#›</a:t>
            </a:fld>
            <a:endParaRPr lang="en-US" dirty="0"/>
          </a:p>
        </p:txBody>
      </p:sp>
    </p:spTree>
    <p:extLst>
      <p:ext uri="{BB962C8B-B14F-4D97-AF65-F5344CB8AC3E}">
        <p14:creationId xmlns:p14="http://schemas.microsoft.com/office/powerpoint/2010/main" val="9773460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9440D56-AF99-45FB-9411-7F44023C5B8F}" type="slidenum">
              <a:rPr lang="en-US"/>
              <a:pPr>
                <a:defRPr/>
              </a:pPr>
              <a:t>‹#›</a:t>
            </a:fld>
            <a:endParaRPr lang="en-US" dirty="0"/>
          </a:p>
        </p:txBody>
      </p:sp>
    </p:spTree>
    <p:extLst>
      <p:ext uri="{BB962C8B-B14F-4D97-AF65-F5344CB8AC3E}">
        <p14:creationId xmlns:p14="http://schemas.microsoft.com/office/powerpoint/2010/main" val="1967440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66E8311-ACD0-441D-BE04-24F93EEE7ADB}" type="slidenum">
              <a:rPr lang="en-US"/>
              <a:pPr>
                <a:defRPr/>
              </a:pPr>
              <a:t>‹#›</a:t>
            </a:fld>
            <a:endParaRPr lang="en-US" dirty="0"/>
          </a:p>
        </p:txBody>
      </p:sp>
    </p:spTree>
    <p:extLst>
      <p:ext uri="{BB962C8B-B14F-4D97-AF65-F5344CB8AC3E}">
        <p14:creationId xmlns:p14="http://schemas.microsoft.com/office/powerpoint/2010/main" val="34390131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6CD83A4-0F9E-4037-AD86-C87A915A1933}" type="slidenum">
              <a:rPr lang="en-US"/>
              <a:pPr>
                <a:defRPr/>
              </a:pPr>
              <a:t>‹#›</a:t>
            </a:fld>
            <a:endParaRPr lang="en-US" dirty="0"/>
          </a:p>
        </p:txBody>
      </p:sp>
    </p:spTree>
    <p:extLst>
      <p:ext uri="{BB962C8B-B14F-4D97-AF65-F5344CB8AC3E}">
        <p14:creationId xmlns:p14="http://schemas.microsoft.com/office/powerpoint/2010/main" val="13993218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A474BC2-A7A0-4835-9AEE-B670107FB7B9}" type="slidenum">
              <a:rPr lang="en-US"/>
              <a:pPr>
                <a:defRPr/>
              </a:pPr>
              <a:t>‹#›</a:t>
            </a:fld>
            <a:endParaRPr lang="en-US" dirty="0"/>
          </a:p>
        </p:txBody>
      </p:sp>
    </p:spTree>
    <p:extLst>
      <p:ext uri="{BB962C8B-B14F-4D97-AF65-F5344CB8AC3E}">
        <p14:creationId xmlns:p14="http://schemas.microsoft.com/office/powerpoint/2010/main" val="13549906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AB19AD9-B252-4461-903E-2555A20C86AF}" type="slidenum">
              <a:rPr lang="en-US"/>
              <a:pPr>
                <a:defRPr/>
              </a:pPr>
              <a:t>‹#›</a:t>
            </a:fld>
            <a:endParaRPr lang="en-US" dirty="0"/>
          </a:p>
        </p:txBody>
      </p:sp>
    </p:spTree>
    <p:extLst>
      <p:ext uri="{BB962C8B-B14F-4D97-AF65-F5344CB8AC3E}">
        <p14:creationId xmlns:p14="http://schemas.microsoft.com/office/powerpoint/2010/main" val="22724399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E85CE34-D065-4928-958D-8E54910E3EBF}" type="slidenum">
              <a:rPr lang="en-US"/>
              <a:pPr>
                <a:defRPr/>
              </a:pPr>
              <a:t>‹#›</a:t>
            </a:fld>
            <a:endParaRPr lang="en-US" dirty="0"/>
          </a:p>
        </p:txBody>
      </p:sp>
    </p:spTree>
    <p:extLst>
      <p:ext uri="{BB962C8B-B14F-4D97-AF65-F5344CB8AC3E}">
        <p14:creationId xmlns:p14="http://schemas.microsoft.com/office/powerpoint/2010/main" val="388334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794B67BC-0741-4653-B7D5-ACE9D79FCEB7}" type="slidenum">
              <a:rPr lang="en-US"/>
              <a:pPr>
                <a:defRPr/>
              </a:pPr>
              <a:t>‹#›</a:t>
            </a:fld>
            <a:endParaRPr lang="en-US" dirty="0"/>
          </a:p>
        </p:txBody>
      </p:sp>
    </p:spTree>
    <p:extLst>
      <p:ext uri="{BB962C8B-B14F-4D97-AF65-F5344CB8AC3E}">
        <p14:creationId xmlns:p14="http://schemas.microsoft.com/office/powerpoint/2010/main" val="5984593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63EDEB3D-3017-4ADD-B27F-6579F1D38A08}" type="slidenum">
              <a:rPr lang="en-US"/>
              <a:pPr>
                <a:defRPr/>
              </a:pPr>
              <a:t>‹#›</a:t>
            </a:fld>
            <a:endParaRPr lang="en-US" dirty="0"/>
          </a:p>
        </p:txBody>
      </p:sp>
    </p:spTree>
    <p:extLst>
      <p:ext uri="{BB962C8B-B14F-4D97-AF65-F5344CB8AC3E}">
        <p14:creationId xmlns:p14="http://schemas.microsoft.com/office/powerpoint/2010/main" val="40710249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AE723B7-986E-4151-BE5D-D0FCFCDE7704}" type="slidenum">
              <a:rPr lang="en-US"/>
              <a:pPr>
                <a:defRPr/>
              </a:pPr>
              <a:t>‹#›</a:t>
            </a:fld>
            <a:endParaRPr lang="en-US" dirty="0"/>
          </a:p>
        </p:txBody>
      </p:sp>
    </p:spTree>
    <p:extLst>
      <p:ext uri="{BB962C8B-B14F-4D97-AF65-F5344CB8AC3E}">
        <p14:creationId xmlns:p14="http://schemas.microsoft.com/office/powerpoint/2010/main" val="38841492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65C5B1F-B99D-4367-A0AF-9A48A4612247}" type="slidenum">
              <a:rPr lang="en-US"/>
              <a:pPr>
                <a:defRPr/>
              </a:pPr>
              <a:t>‹#›</a:t>
            </a:fld>
            <a:endParaRPr lang="en-US" dirty="0"/>
          </a:p>
        </p:txBody>
      </p:sp>
    </p:spTree>
    <p:extLst>
      <p:ext uri="{BB962C8B-B14F-4D97-AF65-F5344CB8AC3E}">
        <p14:creationId xmlns:p14="http://schemas.microsoft.com/office/powerpoint/2010/main" val="30753065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7D8F53D-A886-44BD-97E5-A02F2B8B7F70}" type="slidenum">
              <a:rPr lang="en-US"/>
              <a:pPr>
                <a:defRPr/>
              </a:pPr>
              <a:t>‹#›</a:t>
            </a:fld>
            <a:endParaRPr lang="en-US" dirty="0"/>
          </a:p>
        </p:txBody>
      </p:sp>
    </p:spTree>
    <p:extLst>
      <p:ext uri="{BB962C8B-B14F-4D97-AF65-F5344CB8AC3E}">
        <p14:creationId xmlns:p14="http://schemas.microsoft.com/office/powerpoint/2010/main" val="23862119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7C90749C-8930-45FA-A495-67918E2F0ECE}" type="slidenum">
              <a:rPr lang="en-US"/>
              <a:pPr>
                <a:defRPr/>
              </a:pPr>
              <a:t>‹#›</a:t>
            </a:fld>
            <a:endParaRPr lang="en-US" dirty="0"/>
          </a:p>
        </p:txBody>
      </p:sp>
    </p:spTree>
    <p:extLst>
      <p:ext uri="{BB962C8B-B14F-4D97-AF65-F5344CB8AC3E}">
        <p14:creationId xmlns:p14="http://schemas.microsoft.com/office/powerpoint/2010/main" val="21162762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81FAD6B-7A79-49D9-8B56-7DFD475F91C9}" type="slidenum">
              <a:rPr lang="en-US"/>
              <a:pPr>
                <a:defRPr/>
              </a:pPr>
              <a:t>‹#›</a:t>
            </a:fld>
            <a:endParaRPr lang="en-US" dirty="0"/>
          </a:p>
        </p:txBody>
      </p:sp>
    </p:spTree>
    <p:extLst>
      <p:ext uri="{BB962C8B-B14F-4D97-AF65-F5344CB8AC3E}">
        <p14:creationId xmlns:p14="http://schemas.microsoft.com/office/powerpoint/2010/main" val="40216046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4B64C7E0-4778-4C41-824B-380C29AE0573}" type="slidenum">
              <a:rPr lang="en-US"/>
              <a:pPr>
                <a:defRPr/>
              </a:pPr>
              <a:t>‹#›</a:t>
            </a:fld>
            <a:endParaRPr lang="en-US" dirty="0"/>
          </a:p>
        </p:txBody>
      </p:sp>
    </p:spTree>
    <p:extLst>
      <p:ext uri="{BB962C8B-B14F-4D97-AF65-F5344CB8AC3E}">
        <p14:creationId xmlns:p14="http://schemas.microsoft.com/office/powerpoint/2010/main" val="39266634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277B2FD-98C7-459D-AFF6-B8D7662E6AA4}" type="slidenum">
              <a:rPr lang="en-US"/>
              <a:pPr>
                <a:defRPr/>
              </a:pPr>
              <a:t>‹#›</a:t>
            </a:fld>
            <a:endParaRPr lang="en-US" dirty="0"/>
          </a:p>
        </p:txBody>
      </p:sp>
    </p:spTree>
    <p:extLst>
      <p:ext uri="{BB962C8B-B14F-4D97-AF65-F5344CB8AC3E}">
        <p14:creationId xmlns:p14="http://schemas.microsoft.com/office/powerpoint/2010/main" val="11864851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10B4A70-B058-457F-B6B7-ACCC27B429FF}" type="slidenum">
              <a:rPr lang="en-US"/>
              <a:pPr>
                <a:defRPr/>
              </a:pPr>
              <a:t>‹#›</a:t>
            </a:fld>
            <a:endParaRPr lang="en-US" dirty="0"/>
          </a:p>
        </p:txBody>
      </p:sp>
    </p:spTree>
    <p:extLst>
      <p:ext uri="{BB962C8B-B14F-4D97-AF65-F5344CB8AC3E}">
        <p14:creationId xmlns:p14="http://schemas.microsoft.com/office/powerpoint/2010/main" val="40150023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29D3A20-294D-4227-88E2-39EE74196BCC}" type="slidenum">
              <a:rPr lang="en-US"/>
              <a:pPr>
                <a:defRPr/>
              </a:pPr>
              <a:t>‹#›</a:t>
            </a:fld>
            <a:endParaRPr lang="en-US" dirty="0"/>
          </a:p>
        </p:txBody>
      </p:sp>
    </p:spTree>
    <p:extLst>
      <p:ext uri="{BB962C8B-B14F-4D97-AF65-F5344CB8AC3E}">
        <p14:creationId xmlns:p14="http://schemas.microsoft.com/office/powerpoint/2010/main" val="159949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9891E27-1E48-4748-8EF1-58702AEA443E}" type="slidenum">
              <a:rPr lang="en-US"/>
              <a:pPr>
                <a:defRPr/>
              </a:pPr>
              <a:t>‹#›</a:t>
            </a:fld>
            <a:endParaRPr lang="en-US" dirty="0"/>
          </a:p>
        </p:txBody>
      </p:sp>
    </p:spTree>
    <p:extLst>
      <p:ext uri="{BB962C8B-B14F-4D97-AF65-F5344CB8AC3E}">
        <p14:creationId xmlns:p14="http://schemas.microsoft.com/office/powerpoint/2010/main" val="23828844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B89DC51-7B2D-4AF6-84E4-47E2CF5FA53B}" type="slidenum">
              <a:rPr lang="en-US"/>
              <a:pPr>
                <a:defRPr/>
              </a:pPr>
              <a:t>‹#›</a:t>
            </a:fld>
            <a:endParaRPr lang="en-US" dirty="0"/>
          </a:p>
        </p:txBody>
      </p:sp>
    </p:spTree>
    <p:extLst>
      <p:ext uri="{BB962C8B-B14F-4D97-AF65-F5344CB8AC3E}">
        <p14:creationId xmlns:p14="http://schemas.microsoft.com/office/powerpoint/2010/main" val="23796745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2218EC3-708F-471B-9E21-222843F5DA97}" type="slidenum">
              <a:rPr lang="en-US"/>
              <a:pPr>
                <a:defRPr/>
              </a:pPr>
              <a:t>‹#›</a:t>
            </a:fld>
            <a:endParaRPr lang="en-US" dirty="0"/>
          </a:p>
        </p:txBody>
      </p:sp>
    </p:spTree>
    <p:extLst>
      <p:ext uri="{BB962C8B-B14F-4D97-AF65-F5344CB8AC3E}">
        <p14:creationId xmlns:p14="http://schemas.microsoft.com/office/powerpoint/2010/main" val="22259679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34FB7C3-5E4E-4E7B-9D1F-DBF06E8B85D8}" type="slidenum">
              <a:rPr lang="en-US"/>
              <a:pPr>
                <a:defRPr/>
              </a:pPr>
              <a:t>‹#›</a:t>
            </a:fld>
            <a:endParaRPr lang="en-US" dirty="0"/>
          </a:p>
        </p:txBody>
      </p:sp>
    </p:spTree>
    <p:extLst>
      <p:ext uri="{BB962C8B-B14F-4D97-AF65-F5344CB8AC3E}">
        <p14:creationId xmlns:p14="http://schemas.microsoft.com/office/powerpoint/2010/main" val="39961874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84912"/>
            <a:ext cx="8229600" cy="3720515"/>
          </a:xfrm>
        </p:spPr>
        <p:txBody>
          <a:bodyPr/>
          <a:lstStyle>
            <a:lvl1pPr>
              <a:defRPr b="1">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522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7"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1354147"/>
            <a:ext cx="8229600" cy="933605"/>
          </a:xfrm>
        </p:spPr>
        <p:txBody>
          <a:bodyPr>
            <a:normAutofit/>
          </a:bodyPr>
          <a:lstStyle>
            <a:lvl1pPr algn="l">
              <a:defRPr sz="4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57200" y="2405504"/>
            <a:ext cx="8229600" cy="3233296"/>
          </a:xfrm>
        </p:spPr>
        <p:txBody>
          <a:bodyPr/>
          <a:lstStyle>
            <a:lvl1pPr marL="457200" indent="-457200" algn="l">
              <a:buFont typeface="Arial"/>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
        <p:nvSpPr>
          <p:cNvPr id="4" name="Date Placeholder 3"/>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2533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ctrTitle"/>
          </p:nvPr>
        </p:nvSpPr>
        <p:spPr>
          <a:xfrm>
            <a:off x="457200" y="1354147"/>
            <a:ext cx="8229600" cy="933605"/>
          </a:xfrm>
        </p:spPr>
        <p:txBody>
          <a:bodyPr>
            <a:normAutofit/>
          </a:bodyPr>
          <a:lstStyle>
            <a:lvl1pPr algn="l">
              <a:defRPr sz="4000"/>
            </a:lvl1pPr>
          </a:lstStyle>
          <a:p>
            <a:r>
              <a:rPr lang="en-US" smtClean="0"/>
              <a:t>Click to edit Master title style</a:t>
            </a:r>
            <a:endParaRPr lang="en-US" dirty="0"/>
          </a:p>
        </p:txBody>
      </p:sp>
      <p:sp>
        <p:nvSpPr>
          <p:cNvPr id="9" name="Subtitle 2"/>
          <p:cNvSpPr>
            <a:spLocks noGrp="1"/>
          </p:cNvSpPr>
          <p:nvPr>
            <p:ph type="subTitle" idx="1" hasCustomPrompt="1"/>
          </p:nvPr>
        </p:nvSpPr>
        <p:spPr>
          <a:xfrm>
            <a:off x="457200" y="2405509"/>
            <a:ext cx="8229600" cy="3835351"/>
          </a:xfrm>
        </p:spPr>
        <p:txBody>
          <a:bodyPr/>
          <a:lstStyle>
            <a:lvl1pPr marL="457200" indent="-457200" algn="l">
              <a:buFont typeface="Arial"/>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39547751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8" name="Picture 7"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3575050" y="1227985"/>
            <a:ext cx="5111750" cy="4898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text</a:t>
            </a:r>
          </a:p>
        </p:txBody>
      </p:sp>
      <p:sp>
        <p:nvSpPr>
          <p:cNvPr id="5" name="Date Placeholder 4"/>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p:nvPr>
        </p:nvSpPr>
        <p:spPr>
          <a:xfrm>
            <a:off x="457200" y="1396206"/>
            <a:ext cx="3117850" cy="4729961"/>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7501096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10" name="Picture 9"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493"/>
            <a:ext cx="8229600" cy="840451"/>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090241"/>
            <a:ext cx="4040188" cy="4834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73726"/>
            <a:ext cx="4040188" cy="35524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2090241"/>
            <a:ext cx="4041775" cy="4834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573721"/>
            <a:ext cx="4041775" cy="35524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2233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914702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616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C0FF310-EEE1-4152-8A6A-AF50B3F19FE4}" type="slidenum">
              <a:rPr lang="en-US"/>
              <a:pPr>
                <a:defRPr/>
              </a:pPr>
              <a:t>‹#›</a:t>
            </a:fld>
            <a:endParaRPr lang="en-US" dirty="0"/>
          </a:p>
        </p:txBody>
      </p:sp>
    </p:spTree>
    <p:extLst>
      <p:ext uri="{BB962C8B-B14F-4D97-AF65-F5344CB8AC3E}">
        <p14:creationId xmlns:p14="http://schemas.microsoft.com/office/powerpoint/2010/main" val="428784362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033151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53500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96049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59252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E4609-0ECF-8446-90F4-C3CCB45583AC}"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C46DCF-9857-6E46-B2FC-55206D4C36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446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3849E69-8799-4B51-9556-619C391A4744}" type="slidenum">
              <a:rPr lang="en-US"/>
              <a:pPr>
                <a:defRPr/>
              </a:pPr>
              <a:t>‹#›</a:t>
            </a:fld>
            <a:endParaRPr lang="en-US" dirty="0"/>
          </a:p>
        </p:txBody>
      </p:sp>
    </p:spTree>
    <p:extLst>
      <p:ext uri="{BB962C8B-B14F-4D97-AF65-F5344CB8AC3E}">
        <p14:creationId xmlns:p14="http://schemas.microsoft.com/office/powerpoint/2010/main" val="86034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97E6FD3-7010-44E8-9024-FFBC91C3FEA5}" type="slidenum">
              <a:rPr lang="en-US"/>
              <a:pPr>
                <a:defRPr/>
              </a:pPr>
              <a:t>‹#›</a:t>
            </a:fld>
            <a:endParaRPr lang="en-US" dirty="0"/>
          </a:p>
        </p:txBody>
      </p:sp>
    </p:spTree>
    <p:extLst>
      <p:ext uri="{BB962C8B-B14F-4D97-AF65-F5344CB8AC3E}">
        <p14:creationId xmlns:p14="http://schemas.microsoft.com/office/powerpoint/2010/main" val="367302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6F21740-4709-4454-A2BB-0F76183DDE8E}" type="slidenum">
              <a:rPr lang="en-US"/>
              <a:pPr>
                <a:defRPr/>
              </a:pPr>
              <a:t>‹#›</a:t>
            </a:fld>
            <a:endParaRPr lang="en-US" dirty="0"/>
          </a:p>
        </p:txBody>
      </p:sp>
    </p:spTree>
    <p:extLst>
      <p:ext uri="{BB962C8B-B14F-4D97-AF65-F5344CB8AC3E}">
        <p14:creationId xmlns:p14="http://schemas.microsoft.com/office/powerpoint/2010/main" val="113425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7A2F49D3-7422-4AA6-A771-B9398F7A115B}" type="slidenum">
              <a:rPr lang="en-US"/>
              <a:pPr>
                <a:defRPr/>
              </a:pPr>
              <a:t>‹#›</a:t>
            </a:fld>
            <a:endParaRPr lang="en-US" dirty="0"/>
          </a:p>
        </p:txBody>
      </p:sp>
    </p:spTree>
    <p:extLst>
      <p:ext uri="{BB962C8B-B14F-4D97-AF65-F5344CB8AC3E}">
        <p14:creationId xmlns:p14="http://schemas.microsoft.com/office/powerpoint/2010/main" val="167003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109C40B-3CC7-488A-A506-37E548DECAD7}" type="slidenum">
              <a:rPr lang="en-US"/>
              <a:pPr>
                <a:defRPr/>
              </a:pPr>
              <a:t>‹#›</a:t>
            </a:fld>
            <a:endParaRPr lang="en-US" dirty="0"/>
          </a:p>
        </p:txBody>
      </p:sp>
    </p:spTree>
    <p:extLst>
      <p:ext uri="{BB962C8B-B14F-4D97-AF65-F5344CB8AC3E}">
        <p14:creationId xmlns:p14="http://schemas.microsoft.com/office/powerpoint/2010/main" val="2999854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37209E4-725F-4A53-98E5-489CE8129422}" type="slidenum">
              <a:rPr lang="en-US"/>
              <a:pPr>
                <a:defRPr/>
              </a:pPr>
              <a:t>‹#›</a:t>
            </a:fld>
            <a:endParaRPr lang="en-US" dirty="0"/>
          </a:p>
        </p:txBody>
      </p:sp>
    </p:spTree>
    <p:extLst>
      <p:ext uri="{BB962C8B-B14F-4D97-AF65-F5344CB8AC3E}">
        <p14:creationId xmlns:p14="http://schemas.microsoft.com/office/powerpoint/2010/main" val="2511606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B973337-0113-422F-8A05-8F1AC479AE89}" type="slidenum">
              <a:rPr lang="en-US"/>
              <a:pPr>
                <a:defRPr/>
              </a:pPr>
              <a:t>‹#›</a:t>
            </a:fld>
            <a:endParaRPr lang="en-US" dirty="0"/>
          </a:p>
        </p:txBody>
      </p:sp>
    </p:spTree>
    <p:extLst>
      <p:ext uri="{BB962C8B-B14F-4D97-AF65-F5344CB8AC3E}">
        <p14:creationId xmlns:p14="http://schemas.microsoft.com/office/powerpoint/2010/main" val="143205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0606344-D243-49D7-AE6F-2618B0E51F75}" type="slidenum">
              <a:rPr lang="en-US"/>
              <a:pPr>
                <a:defRPr/>
              </a:pPr>
              <a:t>‹#›</a:t>
            </a:fld>
            <a:endParaRPr lang="en-US" dirty="0"/>
          </a:p>
        </p:txBody>
      </p:sp>
    </p:spTree>
    <p:extLst>
      <p:ext uri="{BB962C8B-B14F-4D97-AF65-F5344CB8AC3E}">
        <p14:creationId xmlns:p14="http://schemas.microsoft.com/office/powerpoint/2010/main" val="1289378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29065F3-C092-4143-AED1-039798B82D0C}" type="slidenum">
              <a:rPr lang="en-US"/>
              <a:pPr>
                <a:defRPr/>
              </a:pPr>
              <a:t>‹#›</a:t>
            </a:fld>
            <a:endParaRPr lang="en-US" dirty="0"/>
          </a:p>
        </p:txBody>
      </p:sp>
    </p:spTree>
    <p:extLst>
      <p:ext uri="{BB962C8B-B14F-4D97-AF65-F5344CB8AC3E}">
        <p14:creationId xmlns:p14="http://schemas.microsoft.com/office/powerpoint/2010/main" val="13985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75ECC8E-D727-46B6-B8BF-EA43620F1429}" type="slidenum">
              <a:rPr lang="en-US"/>
              <a:pPr>
                <a:defRPr/>
              </a:pPr>
              <a:t>‹#›</a:t>
            </a:fld>
            <a:endParaRPr lang="en-US" dirty="0"/>
          </a:p>
        </p:txBody>
      </p:sp>
    </p:spTree>
    <p:extLst>
      <p:ext uri="{BB962C8B-B14F-4D97-AF65-F5344CB8AC3E}">
        <p14:creationId xmlns:p14="http://schemas.microsoft.com/office/powerpoint/2010/main" val="508280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B371FE7-9FA6-41A0-9FEF-0D0B84D39A85}" type="slidenum">
              <a:rPr lang="en-US"/>
              <a:pPr>
                <a:defRPr/>
              </a:pPr>
              <a:t>‹#›</a:t>
            </a:fld>
            <a:endParaRPr lang="en-US" dirty="0"/>
          </a:p>
        </p:txBody>
      </p:sp>
    </p:spTree>
    <p:extLst>
      <p:ext uri="{BB962C8B-B14F-4D97-AF65-F5344CB8AC3E}">
        <p14:creationId xmlns:p14="http://schemas.microsoft.com/office/powerpoint/2010/main" val="135318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17544E6E-87CC-44FB-A8C1-F3315D53E4C3}" type="slidenum">
              <a:rPr lang="en-US"/>
              <a:pPr>
                <a:defRPr/>
              </a:pPr>
              <a:t>‹#›</a:t>
            </a:fld>
            <a:endParaRPr lang="en-US" dirty="0"/>
          </a:p>
        </p:txBody>
      </p:sp>
    </p:spTree>
    <p:extLst>
      <p:ext uri="{BB962C8B-B14F-4D97-AF65-F5344CB8AC3E}">
        <p14:creationId xmlns:p14="http://schemas.microsoft.com/office/powerpoint/2010/main" val="2578360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61A8632-5A12-4DF3-BDD3-3CA76FCDA950}" type="slidenum">
              <a:rPr lang="en-US"/>
              <a:pPr>
                <a:defRPr/>
              </a:pPr>
              <a:t>‹#›</a:t>
            </a:fld>
            <a:endParaRPr lang="en-US" dirty="0"/>
          </a:p>
        </p:txBody>
      </p:sp>
    </p:spTree>
    <p:extLst>
      <p:ext uri="{BB962C8B-B14F-4D97-AF65-F5344CB8AC3E}">
        <p14:creationId xmlns:p14="http://schemas.microsoft.com/office/powerpoint/2010/main" val="66826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DCCC96C-C223-4EC8-B9C4-D33590BA181A}" type="slidenum">
              <a:rPr lang="en-US"/>
              <a:pPr>
                <a:defRPr/>
              </a:pPr>
              <a:t>‹#›</a:t>
            </a:fld>
            <a:endParaRPr lang="en-US" dirty="0"/>
          </a:p>
        </p:txBody>
      </p:sp>
    </p:spTree>
    <p:extLst>
      <p:ext uri="{BB962C8B-B14F-4D97-AF65-F5344CB8AC3E}">
        <p14:creationId xmlns:p14="http://schemas.microsoft.com/office/powerpoint/2010/main" val="2964426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810B587C-EC60-457C-9280-F8132C8AC275}" type="slidenum">
              <a:rPr lang="en-US"/>
              <a:pPr>
                <a:defRPr/>
              </a:pPr>
              <a:t>‹#›</a:t>
            </a:fld>
            <a:endParaRPr lang="en-US" dirty="0"/>
          </a:p>
        </p:txBody>
      </p:sp>
    </p:spTree>
    <p:extLst>
      <p:ext uri="{BB962C8B-B14F-4D97-AF65-F5344CB8AC3E}">
        <p14:creationId xmlns:p14="http://schemas.microsoft.com/office/powerpoint/2010/main" val="962104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F9B51064-1296-48A0-B04F-E24599A1A68C}" type="slidenum">
              <a:rPr lang="en-US"/>
              <a:pPr>
                <a:defRPr/>
              </a:pPr>
              <a:t>‹#›</a:t>
            </a:fld>
            <a:endParaRPr lang="en-US" dirty="0"/>
          </a:p>
        </p:txBody>
      </p:sp>
    </p:spTree>
    <p:extLst>
      <p:ext uri="{BB962C8B-B14F-4D97-AF65-F5344CB8AC3E}">
        <p14:creationId xmlns:p14="http://schemas.microsoft.com/office/powerpoint/2010/main" val="1483587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16FBC52-F2C7-4284-8B83-AED33211AC8D}" type="slidenum">
              <a:rPr lang="en-US"/>
              <a:pPr>
                <a:defRPr/>
              </a:pPr>
              <a:t>‹#›</a:t>
            </a:fld>
            <a:endParaRPr lang="en-US" dirty="0"/>
          </a:p>
        </p:txBody>
      </p:sp>
    </p:spTree>
    <p:extLst>
      <p:ext uri="{BB962C8B-B14F-4D97-AF65-F5344CB8AC3E}">
        <p14:creationId xmlns:p14="http://schemas.microsoft.com/office/powerpoint/2010/main" val="2177815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BCD64253-D3B8-4B44-8A71-D32F92A205F5}" type="slidenum">
              <a:rPr lang="en-US"/>
              <a:pPr>
                <a:defRPr/>
              </a:pPr>
              <a:t>‹#›</a:t>
            </a:fld>
            <a:endParaRPr lang="en-US" dirty="0"/>
          </a:p>
        </p:txBody>
      </p:sp>
    </p:spTree>
    <p:extLst>
      <p:ext uri="{BB962C8B-B14F-4D97-AF65-F5344CB8AC3E}">
        <p14:creationId xmlns:p14="http://schemas.microsoft.com/office/powerpoint/2010/main" val="2319503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200A762-5F11-4AC2-A835-A7FF64ECF967}" type="slidenum">
              <a:rPr lang="en-US"/>
              <a:pPr>
                <a:defRPr/>
              </a:pPr>
              <a:t>‹#›</a:t>
            </a:fld>
            <a:endParaRPr lang="en-US" dirty="0"/>
          </a:p>
        </p:txBody>
      </p:sp>
    </p:spTree>
    <p:extLst>
      <p:ext uri="{BB962C8B-B14F-4D97-AF65-F5344CB8AC3E}">
        <p14:creationId xmlns:p14="http://schemas.microsoft.com/office/powerpoint/2010/main" val="1410073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FF899401-A97B-4399-9E29-1288A6E31E1D}" type="slidenum">
              <a:rPr lang="en-US"/>
              <a:pPr>
                <a:defRPr/>
              </a:pPr>
              <a:t>‹#›</a:t>
            </a:fld>
            <a:endParaRPr lang="en-US" dirty="0"/>
          </a:p>
        </p:txBody>
      </p:sp>
    </p:spTree>
    <p:extLst>
      <p:ext uri="{BB962C8B-B14F-4D97-AF65-F5344CB8AC3E}">
        <p14:creationId xmlns:p14="http://schemas.microsoft.com/office/powerpoint/2010/main" val="1859297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3583A91-03BA-4B02-BC0B-101C6FB6D31D}" type="slidenum">
              <a:rPr lang="en-US"/>
              <a:pPr>
                <a:defRPr/>
              </a:pPr>
              <a:t>‹#›</a:t>
            </a:fld>
            <a:endParaRPr lang="en-US" dirty="0"/>
          </a:p>
        </p:txBody>
      </p:sp>
    </p:spTree>
    <p:extLst>
      <p:ext uri="{BB962C8B-B14F-4D97-AF65-F5344CB8AC3E}">
        <p14:creationId xmlns:p14="http://schemas.microsoft.com/office/powerpoint/2010/main" val="2905622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8DC51EC-E508-4B66-A70A-6B7E87BF4130}" type="slidenum">
              <a:rPr lang="en-US"/>
              <a:pPr>
                <a:defRPr/>
              </a:pPr>
              <a:t>‹#›</a:t>
            </a:fld>
            <a:endParaRPr lang="en-US" dirty="0"/>
          </a:p>
        </p:txBody>
      </p:sp>
    </p:spTree>
    <p:extLst>
      <p:ext uri="{BB962C8B-B14F-4D97-AF65-F5344CB8AC3E}">
        <p14:creationId xmlns:p14="http://schemas.microsoft.com/office/powerpoint/2010/main" val="419483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CD3DEA9C-6D5D-4FD6-AB05-A8231279BC29}" type="slidenum">
              <a:rPr lang="en-US"/>
              <a:pPr>
                <a:defRPr/>
              </a:pPr>
              <a:t>‹#›</a:t>
            </a:fld>
            <a:endParaRPr lang="en-US" dirty="0"/>
          </a:p>
        </p:txBody>
      </p:sp>
    </p:spTree>
    <p:extLst>
      <p:ext uri="{BB962C8B-B14F-4D97-AF65-F5344CB8AC3E}">
        <p14:creationId xmlns:p14="http://schemas.microsoft.com/office/powerpoint/2010/main" val="48409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9533177-86B6-4154-BDBA-D4EE6EFBFA1C}" type="slidenum">
              <a:rPr lang="en-US"/>
              <a:pPr>
                <a:defRPr/>
              </a:pPr>
              <a:t>‹#›</a:t>
            </a:fld>
            <a:endParaRPr lang="en-US" dirty="0"/>
          </a:p>
        </p:txBody>
      </p:sp>
    </p:spTree>
    <p:extLst>
      <p:ext uri="{BB962C8B-B14F-4D97-AF65-F5344CB8AC3E}">
        <p14:creationId xmlns:p14="http://schemas.microsoft.com/office/powerpoint/2010/main" val="914520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4ECDEF7-F5F2-4675-93DF-DC4FAE275D8E}" type="slidenum">
              <a:rPr lang="en-US"/>
              <a:pPr>
                <a:defRPr/>
              </a:pPr>
              <a:t>‹#›</a:t>
            </a:fld>
            <a:endParaRPr lang="en-US" dirty="0"/>
          </a:p>
        </p:txBody>
      </p:sp>
    </p:spTree>
    <p:extLst>
      <p:ext uri="{BB962C8B-B14F-4D97-AF65-F5344CB8AC3E}">
        <p14:creationId xmlns:p14="http://schemas.microsoft.com/office/powerpoint/2010/main" val="3395629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B265065-AB42-45DB-AAE4-B1FB5E00072F}" type="slidenum">
              <a:rPr lang="en-US"/>
              <a:pPr>
                <a:defRPr/>
              </a:pPr>
              <a:t>‹#›</a:t>
            </a:fld>
            <a:endParaRPr lang="en-US" dirty="0"/>
          </a:p>
        </p:txBody>
      </p:sp>
    </p:spTree>
    <p:extLst>
      <p:ext uri="{BB962C8B-B14F-4D97-AF65-F5344CB8AC3E}">
        <p14:creationId xmlns:p14="http://schemas.microsoft.com/office/powerpoint/2010/main" val="1809508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D81C708-6D62-49C8-9CA6-6A4DFE051CC2}" type="slidenum">
              <a:rPr lang="en-US"/>
              <a:pPr>
                <a:defRPr/>
              </a:pPr>
              <a:t>‹#›</a:t>
            </a:fld>
            <a:endParaRPr lang="en-US" dirty="0"/>
          </a:p>
        </p:txBody>
      </p:sp>
    </p:spTree>
    <p:extLst>
      <p:ext uri="{BB962C8B-B14F-4D97-AF65-F5344CB8AC3E}">
        <p14:creationId xmlns:p14="http://schemas.microsoft.com/office/powerpoint/2010/main" val="3261921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19FBE716-CBCC-41D6-9EC6-125BAD157C85}" type="slidenum">
              <a:rPr lang="en-US"/>
              <a:pPr>
                <a:defRPr/>
              </a:pPr>
              <a:t>‹#›</a:t>
            </a:fld>
            <a:endParaRPr lang="en-US" dirty="0"/>
          </a:p>
        </p:txBody>
      </p:sp>
    </p:spTree>
    <p:extLst>
      <p:ext uri="{BB962C8B-B14F-4D97-AF65-F5344CB8AC3E}">
        <p14:creationId xmlns:p14="http://schemas.microsoft.com/office/powerpoint/2010/main" val="163577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7553EA61-9BC1-4FEA-9E60-5B56C075C0FB}" type="slidenum">
              <a:rPr lang="en-US"/>
              <a:pPr>
                <a:defRPr/>
              </a:pPr>
              <a:t>‹#›</a:t>
            </a:fld>
            <a:endParaRPr lang="en-US" dirty="0"/>
          </a:p>
        </p:txBody>
      </p:sp>
    </p:spTree>
    <p:extLst>
      <p:ext uri="{BB962C8B-B14F-4D97-AF65-F5344CB8AC3E}">
        <p14:creationId xmlns:p14="http://schemas.microsoft.com/office/powerpoint/2010/main" val="348762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05C15E51-F1AA-4ACF-82FD-466160D51D48}" type="slidenum">
              <a:rPr lang="en-US"/>
              <a:pPr>
                <a:defRPr/>
              </a:pPr>
              <a:t>‹#›</a:t>
            </a:fld>
            <a:endParaRPr lang="en-US" dirty="0"/>
          </a:p>
        </p:txBody>
      </p:sp>
    </p:spTree>
    <p:extLst>
      <p:ext uri="{BB962C8B-B14F-4D97-AF65-F5344CB8AC3E}">
        <p14:creationId xmlns:p14="http://schemas.microsoft.com/office/powerpoint/2010/main" val="1764636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608AB47B-F427-4F48-BDDA-0AEE2B8F59B0}" type="slidenum">
              <a:rPr lang="en-US"/>
              <a:pPr>
                <a:defRPr/>
              </a:pPr>
              <a:t>‹#›</a:t>
            </a:fld>
            <a:endParaRPr lang="en-US" dirty="0"/>
          </a:p>
        </p:txBody>
      </p:sp>
    </p:spTree>
    <p:extLst>
      <p:ext uri="{BB962C8B-B14F-4D97-AF65-F5344CB8AC3E}">
        <p14:creationId xmlns:p14="http://schemas.microsoft.com/office/powerpoint/2010/main" val="513537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501EA65-9329-4159-B799-AA5E445F9D71}" type="slidenum">
              <a:rPr lang="en-US"/>
              <a:pPr>
                <a:defRPr/>
              </a:pPr>
              <a:t>‹#›</a:t>
            </a:fld>
            <a:endParaRPr lang="en-US" dirty="0"/>
          </a:p>
        </p:txBody>
      </p:sp>
    </p:spTree>
    <p:extLst>
      <p:ext uri="{BB962C8B-B14F-4D97-AF65-F5344CB8AC3E}">
        <p14:creationId xmlns:p14="http://schemas.microsoft.com/office/powerpoint/2010/main" val="2414798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68261E0F-2962-4FDC-9E21-84578FC8E6B4}" type="slidenum">
              <a:rPr lang="en-US"/>
              <a:pPr>
                <a:defRPr/>
              </a:pPr>
              <a:t>‹#›</a:t>
            </a:fld>
            <a:endParaRPr lang="en-US" dirty="0"/>
          </a:p>
        </p:txBody>
      </p:sp>
    </p:spTree>
    <p:extLst>
      <p:ext uri="{BB962C8B-B14F-4D97-AF65-F5344CB8AC3E}">
        <p14:creationId xmlns:p14="http://schemas.microsoft.com/office/powerpoint/2010/main" val="414318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3B053966-7B58-4608-B967-8E2E4AC33FB0}" type="slidenum">
              <a:rPr lang="en-US"/>
              <a:pPr>
                <a:defRPr/>
              </a:pPr>
              <a:t>‹#›</a:t>
            </a:fld>
            <a:endParaRPr lang="en-US" dirty="0"/>
          </a:p>
        </p:txBody>
      </p:sp>
    </p:spTree>
    <p:extLst>
      <p:ext uri="{BB962C8B-B14F-4D97-AF65-F5344CB8AC3E}">
        <p14:creationId xmlns:p14="http://schemas.microsoft.com/office/powerpoint/2010/main" val="789158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F14D8B28-49A1-402B-833E-F4295044EC84}" type="slidenum">
              <a:rPr lang="en-US"/>
              <a:pPr>
                <a:defRPr/>
              </a:pPr>
              <a:t>‹#›</a:t>
            </a:fld>
            <a:endParaRPr lang="en-US" dirty="0"/>
          </a:p>
        </p:txBody>
      </p:sp>
    </p:spTree>
    <p:extLst>
      <p:ext uri="{BB962C8B-B14F-4D97-AF65-F5344CB8AC3E}">
        <p14:creationId xmlns:p14="http://schemas.microsoft.com/office/powerpoint/2010/main" val="1390794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C87FCF5-7EBA-4B92-ABAF-AD2606E99D96}" type="slidenum">
              <a:rPr lang="en-US"/>
              <a:pPr>
                <a:defRPr/>
              </a:pPr>
              <a:t>‹#›</a:t>
            </a:fld>
            <a:endParaRPr lang="en-US" dirty="0"/>
          </a:p>
        </p:txBody>
      </p:sp>
    </p:spTree>
    <p:extLst>
      <p:ext uri="{BB962C8B-B14F-4D97-AF65-F5344CB8AC3E}">
        <p14:creationId xmlns:p14="http://schemas.microsoft.com/office/powerpoint/2010/main" val="968570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D5303F2-1779-433F-931B-AA2B6AF9D835}" type="slidenum">
              <a:rPr lang="en-US"/>
              <a:pPr>
                <a:defRPr/>
              </a:pPr>
              <a:t>‹#›</a:t>
            </a:fld>
            <a:endParaRPr lang="en-US" dirty="0"/>
          </a:p>
        </p:txBody>
      </p:sp>
    </p:spTree>
    <p:extLst>
      <p:ext uri="{BB962C8B-B14F-4D97-AF65-F5344CB8AC3E}">
        <p14:creationId xmlns:p14="http://schemas.microsoft.com/office/powerpoint/2010/main" val="1965451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59CD0EF6-8D58-4D5C-846A-52199732E863}" type="slidenum">
              <a:rPr lang="en-US"/>
              <a:pPr>
                <a:defRPr/>
              </a:pPr>
              <a:t>‹#›</a:t>
            </a:fld>
            <a:endParaRPr lang="en-US" dirty="0"/>
          </a:p>
        </p:txBody>
      </p:sp>
    </p:spTree>
    <p:extLst>
      <p:ext uri="{BB962C8B-B14F-4D97-AF65-F5344CB8AC3E}">
        <p14:creationId xmlns:p14="http://schemas.microsoft.com/office/powerpoint/2010/main" val="2820557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2B127C9-AFC8-4212-A9E8-B6BD27D2026D}" type="slidenum">
              <a:rPr lang="en-US"/>
              <a:pPr>
                <a:defRPr/>
              </a:pPr>
              <a:t>‹#›</a:t>
            </a:fld>
            <a:endParaRPr lang="en-US" dirty="0"/>
          </a:p>
        </p:txBody>
      </p:sp>
    </p:spTree>
    <p:extLst>
      <p:ext uri="{BB962C8B-B14F-4D97-AF65-F5344CB8AC3E}">
        <p14:creationId xmlns:p14="http://schemas.microsoft.com/office/powerpoint/2010/main" val="3168857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790CECB-5348-4D3C-932D-BA802FE83434}" type="slidenum">
              <a:rPr lang="en-US"/>
              <a:pPr>
                <a:defRPr/>
              </a:pPr>
              <a:t>‹#›</a:t>
            </a:fld>
            <a:endParaRPr lang="en-US" dirty="0"/>
          </a:p>
        </p:txBody>
      </p:sp>
    </p:spTree>
    <p:extLst>
      <p:ext uri="{BB962C8B-B14F-4D97-AF65-F5344CB8AC3E}">
        <p14:creationId xmlns:p14="http://schemas.microsoft.com/office/powerpoint/2010/main" val="4268361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5B43B15-5712-42C2-A227-7C595D3BEB23}" type="slidenum">
              <a:rPr lang="en-US"/>
              <a:pPr>
                <a:defRPr/>
              </a:pPr>
              <a:t>‹#›</a:t>
            </a:fld>
            <a:endParaRPr lang="en-US" dirty="0"/>
          </a:p>
        </p:txBody>
      </p:sp>
    </p:spTree>
    <p:extLst>
      <p:ext uri="{BB962C8B-B14F-4D97-AF65-F5344CB8AC3E}">
        <p14:creationId xmlns:p14="http://schemas.microsoft.com/office/powerpoint/2010/main" val="2902379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A81C20E-4C7C-4902-B9D1-DB274F7C8944}" type="slidenum">
              <a:rPr lang="en-US"/>
              <a:pPr>
                <a:defRPr/>
              </a:pPr>
              <a:t>‹#›</a:t>
            </a:fld>
            <a:endParaRPr lang="en-US" dirty="0"/>
          </a:p>
        </p:txBody>
      </p:sp>
    </p:spTree>
    <p:extLst>
      <p:ext uri="{BB962C8B-B14F-4D97-AF65-F5344CB8AC3E}">
        <p14:creationId xmlns:p14="http://schemas.microsoft.com/office/powerpoint/2010/main" val="3368648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8B6146C9-0A71-4C98-9F29-8160D3520E60}" type="slidenum">
              <a:rPr lang="en-US"/>
              <a:pPr>
                <a:defRPr/>
              </a:pPr>
              <a:t>‹#›</a:t>
            </a:fld>
            <a:endParaRPr lang="en-US" dirty="0"/>
          </a:p>
        </p:txBody>
      </p:sp>
    </p:spTree>
    <p:extLst>
      <p:ext uri="{BB962C8B-B14F-4D97-AF65-F5344CB8AC3E}">
        <p14:creationId xmlns:p14="http://schemas.microsoft.com/office/powerpoint/2010/main" val="2846361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7732456B-ADA5-4221-9EAA-344A0CFBE88C}" type="slidenum">
              <a:rPr lang="en-US"/>
              <a:pPr>
                <a:defRPr/>
              </a:pPr>
              <a:t>‹#›</a:t>
            </a:fld>
            <a:endParaRPr lang="en-US" dirty="0"/>
          </a:p>
        </p:txBody>
      </p:sp>
    </p:spTree>
    <p:extLst>
      <p:ext uri="{BB962C8B-B14F-4D97-AF65-F5344CB8AC3E}">
        <p14:creationId xmlns:p14="http://schemas.microsoft.com/office/powerpoint/2010/main" val="342807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BD57481B-2E61-4AB3-9903-13CB15D03F75}" type="slidenum">
              <a:rPr lang="en-US"/>
              <a:pPr>
                <a:defRPr/>
              </a:pPr>
              <a:t>‹#›</a:t>
            </a:fld>
            <a:endParaRPr lang="en-US" dirty="0"/>
          </a:p>
        </p:txBody>
      </p:sp>
    </p:spTree>
    <p:extLst>
      <p:ext uri="{BB962C8B-B14F-4D97-AF65-F5344CB8AC3E}">
        <p14:creationId xmlns:p14="http://schemas.microsoft.com/office/powerpoint/2010/main" val="994733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F73C668E-7CA9-4CC2-80B4-8CB1DE2DBA03}" type="slidenum">
              <a:rPr lang="en-US"/>
              <a:pPr>
                <a:defRPr/>
              </a:pPr>
              <a:t>‹#›</a:t>
            </a:fld>
            <a:endParaRPr lang="en-US" dirty="0"/>
          </a:p>
        </p:txBody>
      </p:sp>
    </p:spTree>
    <p:extLst>
      <p:ext uri="{BB962C8B-B14F-4D97-AF65-F5344CB8AC3E}">
        <p14:creationId xmlns:p14="http://schemas.microsoft.com/office/powerpoint/2010/main" val="1964160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F4A9EED-4E8A-47EA-B44F-324502CDE741}" type="slidenum">
              <a:rPr lang="en-US"/>
              <a:pPr>
                <a:defRPr/>
              </a:pPr>
              <a:t>‹#›</a:t>
            </a:fld>
            <a:endParaRPr lang="en-US" dirty="0"/>
          </a:p>
        </p:txBody>
      </p:sp>
    </p:spTree>
    <p:extLst>
      <p:ext uri="{BB962C8B-B14F-4D97-AF65-F5344CB8AC3E}">
        <p14:creationId xmlns:p14="http://schemas.microsoft.com/office/powerpoint/2010/main" val="3422253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C33B7D4-F629-4677-8D7B-6428F22613E8}" type="slidenum">
              <a:rPr lang="en-US"/>
              <a:pPr>
                <a:defRPr/>
              </a:pPr>
              <a:t>‹#›</a:t>
            </a:fld>
            <a:endParaRPr lang="en-US" dirty="0"/>
          </a:p>
        </p:txBody>
      </p:sp>
    </p:spTree>
    <p:extLst>
      <p:ext uri="{BB962C8B-B14F-4D97-AF65-F5344CB8AC3E}">
        <p14:creationId xmlns:p14="http://schemas.microsoft.com/office/powerpoint/2010/main" val="1803288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9FE86538-46ED-42C5-AE4F-06CBF1CD1F2B}" type="slidenum">
              <a:rPr lang="en-US"/>
              <a:pPr>
                <a:defRPr/>
              </a:pPr>
              <a:t>‹#›</a:t>
            </a:fld>
            <a:endParaRPr lang="en-US" dirty="0"/>
          </a:p>
        </p:txBody>
      </p:sp>
    </p:spTree>
    <p:extLst>
      <p:ext uri="{BB962C8B-B14F-4D97-AF65-F5344CB8AC3E}">
        <p14:creationId xmlns:p14="http://schemas.microsoft.com/office/powerpoint/2010/main" val="1487886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C054B3EF-DE00-4C6E-B4F6-F1690D32E37E}" type="slidenum">
              <a:rPr lang="en-US"/>
              <a:pPr>
                <a:defRPr/>
              </a:pPr>
              <a:t>‹#›</a:t>
            </a:fld>
            <a:endParaRPr lang="en-US" dirty="0"/>
          </a:p>
        </p:txBody>
      </p:sp>
    </p:spTree>
    <p:extLst>
      <p:ext uri="{BB962C8B-B14F-4D97-AF65-F5344CB8AC3E}">
        <p14:creationId xmlns:p14="http://schemas.microsoft.com/office/powerpoint/2010/main" val="2444239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2C48921-A67D-4147-9217-6A1C0471CD8C}" type="slidenum">
              <a:rPr lang="en-US"/>
              <a:pPr>
                <a:defRPr/>
              </a:pPr>
              <a:t>‹#›</a:t>
            </a:fld>
            <a:endParaRPr lang="en-US" dirty="0"/>
          </a:p>
        </p:txBody>
      </p:sp>
    </p:spTree>
    <p:extLst>
      <p:ext uri="{BB962C8B-B14F-4D97-AF65-F5344CB8AC3E}">
        <p14:creationId xmlns:p14="http://schemas.microsoft.com/office/powerpoint/2010/main" val="128302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7984EF60-476C-4948-AC75-90FB830E0C30}" type="slidenum">
              <a:rPr lang="en-US"/>
              <a:pPr>
                <a:defRPr/>
              </a:pPr>
              <a:t>‹#›</a:t>
            </a:fld>
            <a:endParaRPr lang="en-US" dirty="0"/>
          </a:p>
        </p:txBody>
      </p:sp>
    </p:spTree>
    <p:extLst>
      <p:ext uri="{BB962C8B-B14F-4D97-AF65-F5344CB8AC3E}">
        <p14:creationId xmlns:p14="http://schemas.microsoft.com/office/powerpoint/2010/main" val="3317584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55A1FBC6-4815-4D2C-9153-183787FB2FF1}" type="slidenum">
              <a:rPr lang="en-US"/>
              <a:pPr>
                <a:defRPr/>
              </a:pPr>
              <a:t>‹#›</a:t>
            </a:fld>
            <a:endParaRPr lang="en-US" dirty="0"/>
          </a:p>
        </p:txBody>
      </p:sp>
    </p:spTree>
    <p:extLst>
      <p:ext uri="{BB962C8B-B14F-4D97-AF65-F5344CB8AC3E}">
        <p14:creationId xmlns:p14="http://schemas.microsoft.com/office/powerpoint/2010/main" val="1096088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8A63508-656E-4724-8992-932A8386B1CE}" type="slidenum">
              <a:rPr lang="en-US"/>
              <a:pPr>
                <a:defRPr/>
              </a:pPr>
              <a:t>‹#›</a:t>
            </a:fld>
            <a:endParaRPr lang="en-US" dirty="0"/>
          </a:p>
        </p:txBody>
      </p:sp>
    </p:spTree>
    <p:extLst>
      <p:ext uri="{BB962C8B-B14F-4D97-AF65-F5344CB8AC3E}">
        <p14:creationId xmlns:p14="http://schemas.microsoft.com/office/powerpoint/2010/main" val="1010020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9882AE1-5319-4138-8A47-1538721C4D6F}" type="slidenum">
              <a:rPr lang="en-US"/>
              <a:pPr>
                <a:defRPr/>
              </a:pPr>
              <a:t>‹#›</a:t>
            </a:fld>
            <a:endParaRPr lang="en-US" dirty="0"/>
          </a:p>
        </p:txBody>
      </p:sp>
    </p:spTree>
    <p:extLst>
      <p:ext uri="{BB962C8B-B14F-4D97-AF65-F5344CB8AC3E}">
        <p14:creationId xmlns:p14="http://schemas.microsoft.com/office/powerpoint/2010/main" val="113520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7D8207E2-ED81-437E-9380-097648781483}" type="slidenum">
              <a:rPr lang="en-US"/>
              <a:pPr>
                <a:defRPr/>
              </a:pPr>
              <a:t>‹#›</a:t>
            </a:fld>
            <a:endParaRPr lang="en-US" dirty="0"/>
          </a:p>
        </p:txBody>
      </p:sp>
    </p:spTree>
    <p:extLst>
      <p:ext uri="{BB962C8B-B14F-4D97-AF65-F5344CB8AC3E}">
        <p14:creationId xmlns:p14="http://schemas.microsoft.com/office/powerpoint/2010/main" val="3993593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B2D4AC7-BAD6-47C3-B483-0901953DBAA6}" type="slidenum">
              <a:rPr lang="en-US"/>
              <a:pPr>
                <a:defRPr/>
              </a:pPr>
              <a:t>‹#›</a:t>
            </a:fld>
            <a:endParaRPr lang="en-US" dirty="0"/>
          </a:p>
        </p:txBody>
      </p:sp>
    </p:spTree>
    <p:extLst>
      <p:ext uri="{BB962C8B-B14F-4D97-AF65-F5344CB8AC3E}">
        <p14:creationId xmlns:p14="http://schemas.microsoft.com/office/powerpoint/2010/main" val="2053514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E40DCE7-CDA7-49D7-BBA3-1F879B1A534D}" type="slidenum">
              <a:rPr lang="en-US"/>
              <a:pPr>
                <a:defRPr/>
              </a:pPr>
              <a:t>‹#›</a:t>
            </a:fld>
            <a:endParaRPr lang="en-US" dirty="0"/>
          </a:p>
        </p:txBody>
      </p:sp>
    </p:spTree>
    <p:extLst>
      <p:ext uri="{BB962C8B-B14F-4D97-AF65-F5344CB8AC3E}">
        <p14:creationId xmlns:p14="http://schemas.microsoft.com/office/powerpoint/2010/main" val="764588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910FDBCB-201D-4CDC-90CE-0BB39412C58F}" type="slidenum">
              <a:rPr lang="en-US"/>
              <a:pPr>
                <a:defRPr/>
              </a:pPr>
              <a:t>‹#›</a:t>
            </a:fld>
            <a:endParaRPr lang="en-US" dirty="0"/>
          </a:p>
        </p:txBody>
      </p:sp>
    </p:spTree>
    <p:extLst>
      <p:ext uri="{BB962C8B-B14F-4D97-AF65-F5344CB8AC3E}">
        <p14:creationId xmlns:p14="http://schemas.microsoft.com/office/powerpoint/2010/main" val="2564846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54CB0261-8BEC-4AA6-9B00-07F6C20E8DE0}" type="slidenum">
              <a:rPr lang="en-US"/>
              <a:pPr>
                <a:defRPr/>
              </a:pPr>
              <a:t>‹#›</a:t>
            </a:fld>
            <a:endParaRPr lang="en-US" dirty="0"/>
          </a:p>
        </p:txBody>
      </p:sp>
    </p:spTree>
    <p:extLst>
      <p:ext uri="{BB962C8B-B14F-4D97-AF65-F5344CB8AC3E}">
        <p14:creationId xmlns:p14="http://schemas.microsoft.com/office/powerpoint/2010/main" val="3777251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250E05F8-5DF4-4320-8E67-BB9004381760}" type="slidenum">
              <a:rPr lang="en-US"/>
              <a:pPr>
                <a:defRPr/>
              </a:pPr>
              <a:t>‹#›</a:t>
            </a:fld>
            <a:endParaRPr lang="en-US" dirty="0"/>
          </a:p>
        </p:txBody>
      </p:sp>
    </p:spTree>
    <p:extLst>
      <p:ext uri="{BB962C8B-B14F-4D97-AF65-F5344CB8AC3E}">
        <p14:creationId xmlns:p14="http://schemas.microsoft.com/office/powerpoint/2010/main" val="3933424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2BFD65A-30A0-406B-BF1B-27144FBDBB13}" type="slidenum">
              <a:rPr lang="en-US"/>
              <a:pPr>
                <a:defRPr/>
              </a:pPr>
              <a:t>‹#›</a:t>
            </a:fld>
            <a:endParaRPr lang="en-US" dirty="0"/>
          </a:p>
        </p:txBody>
      </p:sp>
    </p:spTree>
    <p:extLst>
      <p:ext uri="{BB962C8B-B14F-4D97-AF65-F5344CB8AC3E}">
        <p14:creationId xmlns:p14="http://schemas.microsoft.com/office/powerpoint/2010/main" val="1186411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7D20349-6BAF-4A47-BDD8-81DDEB74B31D}" type="slidenum">
              <a:rPr lang="en-US"/>
              <a:pPr>
                <a:defRPr/>
              </a:pPr>
              <a:t>‹#›</a:t>
            </a:fld>
            <a:endParaRPr lang="en-US" dirty="0"/>
          </a:p>
        </p:txBody>
      </p:sp>
    </p:spTree>
    <p:extLst>
      <p:ext uri="{BB962C8B-B14F-4D97-AF65-F5344CB8AC3E}">
        <p14:creationId xmlns:p14="http://schemas.microsoft.com/office/powerpoint/2010/main" val="13719342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E83EEF68-F39F-4A7A-934E-D42F8E173AE9}" type="slidenum">
              <a:rPr lang="en-US"/>
              <a:pPr>
                <a:defRPr/>
              </a:pPr>
              <a:t>‹#›</a:t>
            </a:fld>
            <a:endParaRPr lang="en-US" dirty="0"/>
          </a:p>
        </p:txBody>
      </p:sp>
    </p:spTree>
    <p:extLst>
      <p:ext uri="{BB962C8B-B14F-4D97-AF65-F5344CB8AC3E}">
        <p14:creationId xmlns:p14="http://schemas.microsoft.com/office/powerpoint/2010/main" val="1218531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18068946-C48C-4B1A-B6EB-8BC59F8B560E}" type="slidenum">
              <a:rPr lang="en-US"/>
              <a:pPr>
                <a:defRPr/>
              </a:pPr>
              <a:t>‹#›</a:t>
            </a:fld>
            <a:endParaRPr lang="en-US" dirty="0"/>
          </a:p>
        </p:txBody>
      </p:sp>
    </p:spTree>
    <p:extLst>
      <p:ext uri="{BB962C8B-B14F-4D97-AF65-F5344CB8AC3E}">
        <p14:creationId xmlns:p14="http://schemas.microsoft.com/office/powerpoint/2010/main" val="3988310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7AAA0E6E-C6C7-4941-8674-62B91608B078}" type="slidenum">
              <a:rPr lang="en-US"/>
              <a:pPr>
                <a:defRPr/>
              </a:pPr>
              <a:t>‹#›</a:t>
            </a:fld>
            <a:endParaRPr lang="en-US" dirty="0"/>
          </a:p>
        </p:txBody>
      </p:sp>
    </p:spTree>
    <p:extLst>
      <p:ext uri="{BB962C8B-B14F-4D97-AF65-F5344CB8AC3E}">
        <p14:creationId xmlns:p14="http://schemas.microsoft.com/office/powerpoint/2010/main" val="419222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0E5F7CD-3A71-431B-85F7-17C9F71FF942}" type="slidenum">
              <a:rPr lang="en-US"/>
              <a:pPr>
                <a:defRPr/>
              </a:pPr>
              <a:t>‹#›</a:t>
            </a:fld>
            <a:endParaRPr lang="en-US" dirty="0"/>
          </a:p>
        </p:txBody>
      </p:sp>
    </p:spTree>
    <p:extLst>
      <p:ext uri="{BB962C8B-B14F-4D97-AF65-F5344CB8AC3E}">
        <p14:creationId xmlns:p14="http://schemas.microsoft.com/office/powerpoint/2010/main" val="1027412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E1DFDBCC-1E6A-44AF-9CA7-6FD5E1F79451}" type="slidenum">
              <a:rPr lang="en-US"/>
              <a:pPr>
                <a:defRPr/>
              </a:pPr>
              <a:t>‹#›</a:t>
            </a:fld>
            <a:endParaRPr lang="en-US" dirty="0"/>
          </a:p>
        </p:txBody>
      </p:sp>
    </p:spTree>
    <p:extLst>
      <p:ext uri="{BB962C8B-B14F-4D97-AF65-F5344CB8AC3E}">
        <p14:creationId xmlns:p14="http://schemas.microsoft.com/office/powerpoint/2010/main" val="4001052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284D12F-3C33-46AB-A9CD-EAF070B414DC}" type="slidenum">
              <a:rPr lang="en-US"/>
              <a:pPr>
                <a:defRPr/>
              </a:pPr>
              <a:t>‹#›</a:t>
            </a:fld>
            <a:endParaRPr lang="en-US" dirty="0"/>
          </a:p>
        </p:txBody>
      </p:sp>
    </p:spTree>
    <p:extLst>
      <p:ext uri="{BB962C8B-B14F-4D97-AF65-F5344CB8AC3E}">
        <p14:creationId xmlns:p14="http://schemas.microsoft.com/office/powerpoint/2010/main" val="449295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81F006C2-F8FD-4001-8F6D-060395D585E2}" type="slidenum">
              <a:rPr lang="en-US"/>
              <a:pPr>
                <a:defRPr/>
              </a:pPr>
              <a:t>‹#›</a:t>
            </a:fld>
            <a:endParaRPr lang="en-US" dirty="0"/>
          </a:p>
        </p:txBody>
      </p:sp>
    </p:spTree>
    <p:extLst>
      <p:ext uri="{BB962C8B-B14F-4D97-AF65-F5344CB8AC3E}">
        <p14:creationId xmlns:p14="http://schemas.microsoft.com/office/powerpoint/2010/main" val="14241032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072CA66-05ED-4A48-AE29-0187D62877BE}" type="slidenum">
              <a:rPr lang="en-US"/>
              <a:pPr>
                <a:defRPr/>
              </a:pPr>
              <a:t>‹#›</a:t>
            </a:fld>
            <a:endParaRPr lang="en-US" dirty="0"/>
          </a:p>
        </p:txBody>
      </p:sp>
    </p:spTree>
    <p:extLst>
      <p:ext uri="{BB962C8B-B14F-4D97-AF65-F5344CB8AC3E}">
        <p14:creationId xmlns:p14="http://schemas.microsoft.com/office/powerpoint/2010/main" val="270539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05FFF8B-3934-4768-BCC6-8BE8E1BBE00C}" type="slidenum">
              <a:rPr lang="en-US"/>
              <a:pPr>
                <a:defRPr/>
              </a:pPr>
              <a:t>‹#›</a:t>
            </a:fld>
            <a:endParaRPr lang="en-US" dirty="0"/>
          </a:p>
        </p:txBody>
      </p:sp>
    </p:spTree>
    <p:extLst>
      <p:ext uri="{BB962C8B-B14F-4D97-AF65-F5344CB8AC3E}">
        <p14:creationId xmlns:p14="http://schemas.microsoft.com/office/powerpoint/2010/main" val="18669303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5974114-FDAF-40E4-B62E-57A1F3EB4425}" type="slidenum">
              <a:rPr lang="en-US"/>
              <a:pPr>
                <a:defRPr/>
              </a:pPr>
              <a:t>‹#›</a:t>
            </a:fld>
            <a:endParaRPr lang="en-US" dirty="0"/>
          </a:p>
        </p:txBody>
      </p:sp>
    </p:spTree>
    <p:extLst>
      <p:ext uri="{BB962C8B-B14F-4D97-AF65-F5344CB8AC3E}">
        <p14:creationId xmlns:p14="http://schemas.microsoft.com/office/powerpoint/2010/main" val="3884756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6"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2C642EB-31B6-4520-80FA-9D49B74F8DB4}" type="slidenum">
              <a:rPr lang="en-US"/>
              <a:pPr>
                <a:defRPr/>
              </a:pPr>
              <a:t>‹#›</a:t>
            </a:fld>
            <a:endParaRPr lang="en-US" dirty="0"/>
          </a:p>
        </p:txBody>
      </p:sp>
    </p:spTree>
    <p:extLst>
      <p:ext uri="{BB962C8B-B14F-4D97-AF65-F5344CB8AC3E}">
        <p14:creationId xmlns:p14="http://schemas.microsoft.com/office/powerpoint/2010/main" val="37860156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6C2A2DA3-63B5-4DC5-BBA5-FBFC6F7C816F}" type="slidenum">
              <a:rPr lang="en-US"/>
              <a:pPr>
                <a:defRPr/>
              </a:pPr>
              <a:t>‹#›</a:t>
            </a:fld>
            <a:endParaRPr lang="en-US" dirty="0"/>
          </a:p>
        </p:txBody>
      </p:sp>
    </p:spTree>
    <p:extLst>
      <p:ext uri="{BB962C8B-B14F-4D97-AF65-F5344CB8AC3E}">
        <p14:creationId xmlns:p14="http://schemas.microsoft.com/office/powerpoint/2010/main" val="3973602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6"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A78F3514-B21C-4EAD-843E-A89706DD9A22}" type="slidenum">
              <a:rPr lang="en-US"/>
              <a:pPr>
                <a:defRPr/>
              </a:pPr>
              <a:t>‹#›</a:t>
            </a:fld>
            <a:endParaRPr lang="en-US" dirty="0"/>
          </a:p>
        </p:txBody>
      </p:sp>
    </p:spTree>
    <p:extLst>
      <p:ext uri="{BB962C8B-B14F-4D97-AF65-F5344CB8AC3E}">
        <p14:creationId xmlns:p14="http://schemas.microsoft.com/office/powerpoint/2010/main" val="2367743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4" name="Picture 6"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9A116F36-6574-4BDA-9A17-793970CC04DD}" type="slidenum">
              <a:rPr lang="en-US"/>
              <a:pPr>
                <a:defRPr/>
              </a:pPr>
              <a:t>‹#›</a:t>
            </a:fld>
            <a:endParaRPr lang="en-US" dirty="0"/>
          </a:p>
        </p:txBody>
      </p:sp>
    </p:spTree>
    <p:extLst>
      <p:ext uri="{BB962C8B-B14F-4D97-AF65-F5344CB8AC3E}">
        <p14:creationId xmlns:p14="http://schemas.microsoft.com/office/powerpoint/2010/main" val="413684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479A221-D7EA-4749-8514-67ECF6BC871A}" type="slidenum">
              <a:rPr lang="en-US"/>
              <a:pPr>
                <a:defRPr/>
              </a:pPr>
              <a:t>‹#›</a:t>
            </a:fld>
            <a:endParaRPr lang="en-US" dirty="0"/>
          </a:p>
        </p:txBody>
      </p:sp>
    </p:spTree>
    <p:extLst>
      <p:ext uri="{BB962C8B-B14F-4D97-AF65-F5344CB8AC3E}">
        <p14:creationId xmlns:p14="http://schemas.microsoft.com/office/powerpoint/2010/main" val="887516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10" name="Picture Placeholder 9"/>
          <p:cNvSpPr>
            <a:spLocks noGrp="1"/>
          </p:cNvSpPr>
          <p:nvPr>
            <p:ph type="pic" sz="quarter" idx="13"/>
          </p:nvPr>
        </p:nvSpPr>
        <p:spPr>
          <a:xfrm>
            <a:off x="344819" y="782198"/>
            <a:ext cx="3230231" cy="5500710"/>
          </a:xfrm>
        </p:spPr>
        <p:txBody>
          <a:bodyPr rtlCol="0">
            <a:normAutofit/>
          </a:bodyPr>
          <a:lstStyle/>
          <a:p>
            <a:pPr lvl="0"/>
            <a:endParaRPr lang="en-US" noProof="0" dirty="0"/>
          </a:p>
        </p:txBody>
      </p:sp>
      <p:sp>
        <p:nvSpPr>
          <p:cNvPr id="5" name="Slide Number Placeholder 6"/>
          <p:cNvSpPr>
            <a:spLocks noGrp="1"/>
          </p:cNvSpPr>
          <p:nvPr>
            <p:ph type="sldNum" sz="quarter" idx="14"/>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DCEEE5E3-D1A0-4961-B47E-927FF088091C}" type="slidenum">
              <a:rPr lang="en-US"/>
              <a:pPr>
                <a:defRPr/>
              </a:pPr>
              <a:t>‹#›</a:t>
            </a:fld>
            <a:endParaRPr lang="en-US" dirty="0"/>
          </a:p>
        </p:txBody>
      </p:sp>
    </p:spTree>
    <p:extLst>
      <p:ext uri="{BB962C8B-B14F-4D97-AF65-F5344CB8AC3E}">
        <p14:creationId xmlns:p14="http://schemas.microsoft.com/office/powerpoint/2010/main" val="21809953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7"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F7E941AF-8EBA-456C-86DA-6A123D54BBE0}" type="slidenum">
              <a:rPr lang="en-US"/>
              <a:pPr>
                <a:defRPr/>
              </a:pPr>
              <a:t>‹#›</a:t>
            </a:fld>
            <a:endParaRPr lang="en-US" dirty="0"/>
          </a:p>
        </p:txBody>
      </p:sp>
    </p:spTree>
    <p:extLst>
      <p:ext uri="{BB962C8B-B14F-4D97-AF65-F5344CB8AC3E}">
        <p14:creationId xmlns:p14="http://schemas.microsoft.com/office/powerpoint/2010/main" val="2510838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2"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6553200" y="6491288"/>
            <a:ext cx="2252663" cy="365125"/>
          </a:xfrm>
        </p:spPr>
        <p:txBody>
          <a:bodyPr/>
          <a:lstStyle>
            <a:lvl1pPr fontAlgn="base">
              <a:spcBef>
                <a:spcPct val="0"/>
              </a:spcBef>
              <a:spcAft>
                <a:spcPct val="0"/>
              </a:spcAft>
              <a:defRPr>
                <a:latin typeface="Calibri" pitchFamily="34" charset="0"/>
              </a:defRPr>
            </a:lvl1pPr>
          </a:lstStyle>
          <a:p>
            <a:pPr>
              <a:defRPr/>
            </a:pPr>
            <a:fld id="{3F87CDDD-E5FD-4279-8651-CCB64869A2EE}" type="slidenum">
              <a:rPr lang="en-US"/>
              <a:pPr>
                <a:defRPr/>
              </a:pPr>
              <a:t>‹#›</a:t>
            </a:fld>
            <a:endParaRPr lang="en-US" dirty="0"/>
          </a:p>
        </p:txBody>
      </p:sp>
    </p:spTree>
    <p:extLst>
      <p:ext uri="{BB962C8B-B14F-4D97-AF65-F5344CB8AC3E}">
        <p14:creationId xmlns:p14="http://schemas.microsoft.com/office/powerpoint/2010/main" val="26886732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6"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E5B03E4-D840-4FC5-B1AA-7D089C285D78}" type="slidenum">
              <a:rPr lang="en-US"/>
              <a:pPr>
                <a:defRPr/>
              </a:pPr>
              <a:t>‹#›</a:t>
            </a:fld>
            <a:endParaRPr lang="en-US" dirty="0"/>
          </a:p>
        </p:txBody>
      </p:sp>
    </p:spTree>
    <p:extLst>
      <p:ext uri="{BB962C8B-B14F-4D97-AF65-F5344CB8AC3E}">
        <p14:creationId xmlns:p14="http://schemas.microsoft.com/office/powerpoint/2010/main" val="90022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852DA7A-21F6-42EE-8DBE-DDCD9D71A4A0}" type="slidenum">
              <a:rPr lang="en-US"/>
              <a:pPr>
                <a:defRPr/>
              </a:pPr>
              <a:t>‹#›</a:t>
            </a:fld>
            <a:endParaRPr lang="en-US" dirty="0"/>
          </a:p>
        </p:txBody>
      </p:sp>
    </p:spTree>
    <p:extLst>
      <p:ext uri="{BB962C8B-B14F-4D97-AF65-F5344CB8AC3E}">
        <p14:creationId xmlns:p14="http://schemas.microsoft.com/office/powerpoint/2010/main" val="703460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F83FFDD5-C2B9-4DBD-827B-9172DA20D7A2}" type="slidenum">
              <a:rPr lang="en-US"/>
              <a:pPr>
                <a:defRPr/>
              </a:pPr>
              <a:t>‹#›</a:t>
            </a:fld>
            <a:endParaRPr lang="en-US" dirty="0"/>
          </a:p>
        </p:txBody>
      </p:sp>
    </p:spTree>
    <p:extLst>
      <p:ext uri="{BB962C8B-B14F-4D97-AF65-F5344CB8AC3E}">
        <p14:creationId xmlns:p14="http://schemas.microsoft.com/office/powerpoint/2010/main" val="40636163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E925002-073C-48AC-B388-59BDB2F54DB7}" type="slidenum">
              <a:rPr lang="en-US"/>
              <a:pPr>
                <a:defRPr/>
              </a:pPr>
              <a:t>‹#›</a:t>
            </a:fld>
            <a:endParaRPr lang="en-US" dirty="0"/>
          </a:p>
        </p:txBody>
      </p:sp>
    </p:spTree>
    <p:extLst>
      <p:ext uri="{BB962C8B-B14F-4D97-AF65-F5344CB8AC3E}">
        <p14:creationId xmlns:p14="http://schemas.microsoft.com/office/powerpoint/2010/main" val="7284505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57EBF16B-C765-4A3A-9922-9B7E614037AE}" type="slidenum">
              <a:rPr lang="en-US"/>
              <a:pPr>
                <a:defRPr/>
              </a:pPr>
              <a:t>‹#›</a:t>
            </a:fld>
            <a:endParaRPr lang="en-US" dirty="0"/>
          </a:p>
        </p:txBody>
      </p:sp>
    </p:spTree>
    <p:extLst>
      <p:ext uri="{BB962C8B-B14F-4D97-AF65-F5344CB8AC3E}">
        <p14:creationId xmlns:p14="http://schemas.microsoft.com/office/powerpoint/2010/main" val="40666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601AA74-C1DA-476B-B052-69CB4F5EA986}" type="slidenum">
              <a:rPr lang="en-US"/>
              <a:pPr>
                <a:defRPr/>
              </a:pPr>
              <a:t>‹#›</a:t>
            </a:fld>
            <a:endParaRPr lang="en-US" dirty="0"/>
          </a:p>
        </p:txBody>
      </p:sp>
    </p:spTree>
    <p:extLst>
      <p:ext uri="{BB962C8B-B14F-4D97-AF65-F5344CB8AC3E}">
        <p14:creationId xmlns:p14="http://schemas.microsoft.com/office/powerpoint/2010/main" val="2566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dirty="0"/>
          </a:p>
        </p:txBody>
      </p:sp>
      <p:sp>
        <p:nvSpPr>
          <p:cNvPr id="6"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85543C8B-D989-450C-A97D-7FFE7BA5D89B}" type="slidenum">
              <a:rPr lang="en-US"/>
              <a:pPr>
                <a:defRPr/>
              </a:pPr>
              <a:t>‹#›</a:t>
            </a:fld>
            <a:endParaRPr lang="en-US" dirty="0"/>
          </a:p>
        </p:txBody>
      </p:sp>
    </p:spTree>
    <p:extLst>
      <p:ext uri="{BB962C8B-B14F-4D97-AF65-F5344CB8AC3E}">
        <p14:creationId xmlns:p14="http://schemas.microsoft.com/office/powerpoint/2010/main" val="138032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heme" Target="../theme/theme14.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E6FF86C-B806-4318-97A6-780C9A460C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 id="2147487611" r:id="rId13"/>
    <p:sldLayoutId id="2147487612"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3896EA24-8077-4892-939E-B60D25CA79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25" r:id="rId1"/>
    <p:sldLayoutId id="2147487726" r:id="rId2"/>
    <p:sldLayoutId id="2147487727" r:id="rId3"/>
    <p:sldLayoutId id="2147487728" r:id="rId4"/>
    <p:sldLayoutId id="2147487729" r:id="rId5"/>
    <p:sldLayoutId id="2147487730" r:id="rId6"/>
    <p:sldLayoutId id="2147487731" r:id="rId7"/>
    <p:sldLayoutId id="2147487732" r:id="rId8"/>
    <p:sldLayoutId id="2147487733" r:id="rId9"/>
    <p:sldLayoutId id="2147487734" r:id="rId10"/>
    <p:sldLayoutId id="2147487735" r:id="rId11"/>
    <p:sldLayoutId id="2147487736" r:id="rId12"/>
    <p:sldLayoutId id="2147487737" r:id="rId13"/>
    <p:sldLayoutId id="2147487738"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D0776DDE-DD58-4ED1-8074-37C2BD1408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39" r:id="rId1"/>
    <p:sldLayoutId id="2147487740" r:id="rId2"/>
    <p:sldLayoutId id="2147487741" r:id="rId3"/>
    <p:sldLayoutId id="2147487742" r:id="rId4"/>
    <p:sldLayoutId id="2147487743" r:id="rId5"/>
    <p:sldLayoutId id="2147487744" r:id="rId6"/>
    <p:sldLayoutId id="2147487745" r:id="rId7"/>
    <p:sldLayoutId id="2147487746" r:id="rId8"/>
    <p:sldLayoutId id="2147487747" r:id="rId9"/>
    <p:sldLayoutId id="2147487748" r:id="rId10"/>
    <p:sldLayoutId id="2147487749" r:id="rId11"/>
    <p:sldLayoutId id="2147487750" r:id="rId12"/>
    <p:sldLayoutId id="2147487751" r:id="rId13"/>
    <p:sldLayoutId id="2147487752"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BA6DC4DD-69F5-4B4A-9BE5-567FBB6487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53" r:id="rId1"/>
    <p:sldLayoutId id="2147487754" r:id="rId2"/>
    <p:sldLayoutId id="2147487755" r:id="rId3"/>
    <p:sldLayoutId id="2147487756" r:id="rId4"/>
    <p:sldLayoutId id="2147487757" r:id="rId5"/>
    <p:sldLayoutId id="2147487758" r:id="rId6"/>
    <p:sldLayoutId id="2147487759" r:id="rId7"/>
    <p:sldLayoutId id="2147487760" r:id="rId8"/>
    <p:sldLayoutId id="2147487761" r:id="rId9"/>
    <p:sldLayoutId id="2147487762" r:id="rId10"/>
    <p:sldLayoutId id="2147487763" r:id="rId11"/>
    <p:sldLayoutId id="2147487764" r:id="rId12"/>
    <p:sldLayoutId id="2147487765" r:id="rId13"/>
    <p:sldLayoutId id="2147487766"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784BD6FA-7E4A-498E-A095-E4567FB80A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67" r:id="rId1"/>
    <p:sldLayoutId id="2147487768" r:id="rId2"/>
    <p:sldLayoutId id="2147487769" r:id="rId3"/>
    <p:sldLayoutId id="2147487770" r:id="rId4"/>
    <p:sldLayoutId id="2147487771" r:id="rId5"/>
    <p:sldLayoutId id="2147487772" r:id="rId6"/>
    <p:sldLayoutId id="2147487773" r:id="rId7"/>
    <p:sldLayoutId id="2147487774" r:id="rId8"/>
    <p:sldLayoutId id="2147487775" r:id="rId9"/>
    <p:sldLayoutId id="2147487776" r:id="rId10"/>
    <p:sldLayoutId id="2147487777" r:id="rId11"/>
    <p:sldLayoutId id="2147487778" r:id="rId12"/>
    <p:sldLayoutId id="2147487779" r:id="rId13"/>
    <p:sldLayoutId id="2147487780"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829E4609-0ECF-8446-90F4-C3CCB45583AC}" type="datetimeFigureOut">
              <a:rPr lang="en-US" smtClean="0">
                <a:solidFill>
                  <a:prstClr val="black">
                    <a:tint val="75000"/>
                  </a:prstClr>
                </a:solidFill>
                <a:latin typeface="Calibri"/>
                <a:ea typeface="+mn-ea"/>
              </a:rPr>
              <a:pPr defTabSz="914400" fontAlgn="auto">
                <a:spcBef>
                  <a:spcPts val="0"/>
                </a:spcBef>
                <a:spcAft>
                  <a:spcPts val="0"/>
                </a:spcAft>
              </a:pPr>
              <a:t>4/13/2015</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A8C46DCF-9857-6E46-B2FC-55206D4C3681}" type="slidenum">
              <a:rPr lang="en-US" smtClean="0">
                <a:solidFill>
                  <a:prstClr val="black">
                    <a:tint val="75000"/>
                  </a:prstClr>
                </a:solidFill>
                <a:latin typeface="Calibri"/>
                <a:ea typeface="+mn-ea"/>
              </a:rPr>
              <a:pPr defTabSz="9144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145611477"/>
      </p:ext>
    </p:extLst>
  </p:cSld>
  <p:clrMap bg1="lt1" tx1="dk1" bg2="lt2" tx2="dk2" accent1="accent1" accent2="accent2" accent3="accent3" accent4="accent4" accent5="accent5" accent6="accent6" hlink="hlink" folHlink="folHlink"/>
  <p:sldLayoutIdLst>
    <p:sldLayoutId id="2147487782" r:id="rId1"/>
    <p:sldLayoutId id="2147487783" r:id="rId2"/>
    <p:sldLayoutId id="2147487784" r:id="rId3"/>
    <p:sldLayoutId id="2147487785" r:id="rId4"/>
    <p:sldLayoutId id="2147487786" r:id="rId5"/>
    <p:sldLayoutId id="2147487787" r:id="rId6"/>
    <p:sldLayoutId id="2147487788" r:id="rId7"/>
    <p:sldLayoutId id="2147487789" r:id="rId8"/>
    <p:sldLayoutId id="2147487790" r:id="rId9"/>
    <p:sldLayoutId id="2147487791" r:id="rId10"/>
    <p:sldLayoutId id="2147487792" r:id="rId11"/>
    <p:sldLayoutId id="2147487793" r:id="rId12"/>
  </p:sldLayoutIdLst>
  <p:txStyles>
    <p:titleStyle>
      <a:lvl1pPr algn="ctr"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6EE4AE5C-33A9-463E-A52A-2D5CF9B5AA4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13" r:id="rId1"/>
    <p:sldLayoutId id="2147487614" r:id="rId2"/>
    <p:sldLayoutId id="2147487615" r:id="rId3"/>
    <p:sldLayoutId id="2147487616" r:id="rId4"/>
    <p:sldLayoutId id="2147487617" r:id="rId5"/>
    <p:sldLayoutId id="2147487618" r:id="rId6"/>
    <p:sldLayoutId id="2147487619" r:id="rId7"/>
    <p:sldLayoutId id="2147487620" r:id="rId8"/>
    <p:sldLayoutId id="2147487621" r:id="rId9"/>
    <p:sldLayoutId id="2147487622" r:id="rId10"/>
    <p:sldLayoutId id="2147487623" r:id="rId11"/>
    <p:sldLayoutId id="2147487624" r:id="rId12"/>
    <p:sldLayoutId id="2147487625" r:id="rId13"/>
    <p:sldLayoutId id="2147487626"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0E0558C7-1B32-4C7F-BC8C-EF9A6A2B5B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27" r:id="rId1"/>
    <p:sldLayoutId id="2147487628" r:id="rId2"/>
    <p:sldLayoutId id="2147487629" r:id="rId3"/>
    <p:sldLayoutId id="2147487630" r:id="rId4"/>
    <p:sldLayoutId id="2147487631" r:id="rId5"/>
    <p:sldLayoutId id="2147487632" r:id="rId6"/>
    <p:sldLayoutId id="2147487633" r:id="rId7"/>
    <p:sldLayoutId id="2147487634" r:id="rId8"/>
    <p:sldLayoutId id="2147487635" r:id="rId9"/>
    <p:sldLayoutId id="2147487636" r:id="rId10"/>
    <p:sldLayoutId id="2147487637" r:id="rId11"/>
    <p:sldLayoutId id="2147487638" r:id="rId12"/>
    <p:sldLayoutId id="2147487639" r:id="rId13"/>
    <p:sldLayoutId id="2147487640"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8204CAE0-E6E5-4747-9ABD-CD4BF6A565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41" r:id="rId1"/>
    <p:sldLayoutId id="2147487642" r:id="rId2"/>
    <p:sldLayoutId id="2147487643" r:id="rId3"/>
    <p:sldLayoutId id="2147487644" r:id="rId4"/>
    <p:sldLayoutId id="2147487645" r:id="rId5"/>
    <p:sldLayoutId id="2147487646" r:id="rId6"/>
    <p:sldLayoutId id="2147487647" r:id="rId7"/>
    <p:sldLayoutId id="2147487648" r:id="rId8"/>
    <p:sldLayoutId id="2147487649" r:id="rId9"/>
    <p:sldLayoutId id="2147487650" r:id="rId10"/>
    <p:sldLayoutId id="2147487651" r:id="rId11"/>
    <p:sldLayoutId id="2147487652" r:id="rId12"/>
    <p:sldLayoutId id="2147487653" r:id="rId13"/>
    <p:sldLayoutId id="2147487654"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6BC362E5-1296-4E53-881E-86905B5176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55" r:id="rId1"/>
    <p:sldLayoutId id="2147487656" r:id="rId2"/>
    <p:sldLayoutId id="2147487657" r:id="rId3"/>
    <p:sldLayoutId id="2147487658" r:id="rId4"/>
    <p:sldLayoutId id="2147487659" r:id="rId5"/>
    <p:sldLayoutId id="2147487660" r:id="rId6"/>
    <p:sldLayoutId id="2147487661" r:id="rId7"/>
    <p:sldLayoutId id="2147487662" r:id="rId8"/>
    <p:sldLayoutId id="2147487663" r:id="rId9"/>
    <p:sldLayoutId id="2147487664" r:id="rId10"/>
    <p:sldLayoutId id="2147487665" r:id="rId11"/>
    <p:sldLayoutId id="2147487666" r:id="rId12"/>
    <p:sldLayoutId id="2147487667" r:id="rId13"/>
    <p:sldLayoutId id="2147487668"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F2D0454A-59A5-4E93-B52D-7EC41041A02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69" r:id="rId1"/>
    <p:sldLayoutId id="2147487670" r:id="rId2"/>
    <p:sldLayoutId id="2147487671" r:id="rId3"/>
    <p:sldLayoutId id="2147487672" r:id="rId4"/>
    <p:sldLayoutId id="2147487673" r:id="rId5"/>
    <p:sldLayoutId id="2147487674" r:id="rId6"/>
    <p:sldLayoutId id="2147487675" r:id="rId7"/>
    <p:sldLayoutId id="2147487676" r:id="rId8"/>
    <p:sldLayoutId id="2147487677" r:id="rId9"/>
    <p:sldLayoutId id="2147487678" r:id="rId10"/>
    <p:sldLayoutId id="2147487679" r:id="rId11"/>
    <p:sldLayoutId id="2147487680" r:id="rId12"/>
    <p:sldLayoutId id="2147487681" r:id="rId13"/>
    <p:sldLayoutId id="2147487682"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0805DC3-6C20-452A-A25D-08521CC836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83" r:id="rId1"/>
    <p:sldLayoutId id="2147487684" r:id="rId2"/>
    <p:sldLayoutId id="2147487685" r:id="rId3"/>
    <p:sldLayoutId id="2147487686" r:id="rId4"/>
    <p:sldLayoutId id="2147487687" r:id="rId5"/>
    <p:sldLayoutId id="2147487688" r:id="rId6"/>
    <p:sldLayoutId id="2147487689" r:id="rId7"/>
    <p:sldLayoutId id="2147487690" r:id="rId8"/>
    <p:sldLayoutId id="2147487691" r:id="rId9"/>
    <p:sldLayoutId id="2147487692" r:id="rId10"/>
    <p:sldLayoutId id="2147487693" r:id="rId11"/>
    <p:sldLayoutId id="2147487694" r:id="rId12"/>
    <p:sldLayoutId id="2147487695" r:id="rId13"/>
    <p:sldLayoutId id="2147487696"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D80A72BD-AD44-4964-9D07-974E224980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697" r:id="rId1"/>
    <p:sldLayoutId id="2147487698" r:id="rId2"/>
    <p:sldLayoutId id="2147487699" r:id="rId3"/>
    <p:sldLayoutId id="2147487700" r:id="rId4"/>
    <p:sldLayoutId id="2147487701" r:id="rId5"/>
    <p:sldLayoutId id="2147487702" r:id="rId6"/>
    <p:sldLayoutId id="2147487703" r:id="rId7"/>
    <p:sldLayoutId id="2147487704" r:id="rId8"/>
    <p:sldLayoutId id="2147487705" r:id="rId9"/>
    <p:sldLayoutId id="2147487706" r:id="rId10"/>
    <p:sldLayoutId id="2147487707" r:id="rId11"/>
    <p:sldLayoutId id="2147487708" r:id="rId12"/>
    <p:sldLayoutId id="2147487709" r:id="rId13"/>
    <p:sldLayoutId id="2147487710"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80FF508-456A-4485-B108-5D94247935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711" r:id="rId1"/>
    <p:sldLayoutId id="2147487712" r:id="rId2"/>
    <p:sldLayoutId id="2147487713" r:id="rId3"/>
    <p:sldLayoutId id="2147487714" r:id="rId4"/>
    <p:sldLayoutId id="2147487715" r:id="rId5"/>
    <p:sldLayoutId id="2147487716" r:id="rId6"/>
    <p:sldLayoutId id="2147487717" r:id="rId7"/>
    <p:sldLayoutId id="2147487718" r:id="rId8"/>
    <p:sldLayoutId id="2147487719" r:id="rId9"/>
    <p:sldLayoutId id="2147487720" r:id="rId10"/>
    <p:sldLayoutId id="2147487721" r:id="rId11"/>
    <p:sldLayoutId id="2147487722" r:id="rId12"/>
    <p:sldLayoutId id="2147487723" r:id="rId13"/>
    <p:sldLayoutId id="2147487724" r:id="rId14"/>
  </p:sldLayoutIdLst>
  <p:hf hdr="0" ftr="0" dt="0"/>
  <p:txStyles>
    <p:titleStyle>
      <a:lvl1pPr algn="ctr" defTabSz="457200" rtl="0" eaLnBrk="0" fontAlgn="base" hangingPunct="0">
        <a:spcBef>
          <a:spcPct val="0"/>
        </a:spcBef>
        <a:spcAft>
          <a:spcPct val="0"/>
        </a:spcAft>
        <a:defRPr sz="48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0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0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4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58.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484188"/>
            <a:ext cx="8229600" cy="3721100"/>
          </a:xfrm>
        </p:spPr>
        <p:txBody>
          <a:bodyPr/>
          <a:lstStyle/>
          <a:p>
            <a:pPr eaLnBrk="1" hangingPunct="1"/>
            <a:r>
              <a:rPr lang="en-US" altLang="en-US" sz="3200" dirty="0" smtClean="0"/>
              <a:t/>
            </a:r>
            <a:br>
              <a:rPr lang="en-US" altLang="en-US" sz="3200" dirty="0" smtClean="0"/>
            </a:br>
            <a:r>
              <a:rPr lang="en-US" altLang="en-US" sz="3200" dirty="0" smtClean="0"/>
              <a:t>Advancing Survivorship Care Through the National Cancer Survivorship Resource Center</a:t>
            </a:r>
            <a:br>
              <a:rPr lang="en-US" altLang="en-US" sz="3200" dirty="0" smtClean="0"/>
            </a:br>
            <a:r>
              <a:rPr lang="en-US" altLang="en-US" sz="3200" dirty="0" smtClean="0"/>
              <a:t/>
            </a:r>
            <a:br>
              <a:rPr lang="en-US" altLang="en-US" sz="3200" dirty="0" smtClean="0"/>
            </a:br>
            <a:r>
              <a:rPr lang="en-US" altLang="en-US" sz="2400" b="0" dirty="0" smtClean="0"/>
              <a:t>Nicole Erb, BA,  Program Manager, The Survivorship Center</a:t>
            </a:r>
            <a:br>
              <a:rPr lang="en-US" altLang="en-US" sz="2400" b="0" dirty="0" smtClean="0"/>
            </a:br>
            <a:r>
              <a:rPr lang="en-US" altLang="en-US" sz="2400" b="0" dirty="0" smtClean="0"/>
              <a:t>Delaware Cancer Consortium Retreat, April 14,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ctrTitle"/>
          </p:nvPr>
        </p:nvSpPr>
        <p:spPr>
          <a:xfrm>
            <a:off x="344488" y="733425"/>
            <a:ext cx="8461375" cy="933450"/>
          </a:xfrm>
        </p:spPr>
        <p:txBody>
          <a:bodyPr>
            <a:normAutofit fontScale="90000"/>
          </a:bodyPr>
          <a:lstStyle/>
          <a:p>
            <a:pPr algn="ctr" eaLnBrk="1" hangingPunct="1">
              <a:defRPr/>
            </a:pPr>
            <a:r>
              <a:rPr lang="en-US" altLang="en-US" sz="3600" dirty="0" smtClean="0"/>
              <a:t>The Survivorship Center Website</a:t>
            </a:r>
            <a:br>
              <a:rPr lang="en-US" altLang="en-US" sz="3600" dirty="0" smtClean="0"/>
            </a:br>
            <a:r>
              <a:rPr lang="en-US" altLang="en-US" sz="3200" i="1" dirty="0" smtClean="0">
                <a:solidFill>
                  <a:srgbClr val="0070C0"/>
                </a:solidFill>
              </a:rPr>
              <a:t>cancer.org/survivorshipcenter</a:t>
            </a:r>
          </a:p>
        </p:txBody>
      </p:sp>
      <p:sp>
        <p:nvSpPr>
          <p:cNvPr id="2068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C23A734-39A8-4D2A-A125-D15C0A7F2B7C}" type="slidenum">
              <a:rPr lang="en-US" altLang="en-US" sz="1200" smtClean="0">
                <a:solidFill>
                  <a:srgbClr val="898989"/>
                </a:solidFill>
              </a:rPr>
              <a:pPr eaLnBrk="1" hangingPunct="1">
                <a:spcBef>
                  <a:spcPct val="0"/>
                </a:spcBef>
                <a:buFontTx/>
                <a:buNone/>
              </a:pPr>
              <a:t>10</a:t>
            </a:fld>
            <a:endParaRPr lang="en-US" altLang="en-US" sz="1200" dirty="0" smtClean="0">
              <a:solidFill>
                <a:srgbClr val="898989"/>
              </a:solidFill>
            </a:endParaRPr>
          </a:p>
        </p:txBody>
      </p:sp>
      <p:pic>
        <p:nvPicPr>
          <p:cNvPr id="7" name="Picture 2"/>
          <p:cNvPicPr>
            <a:picLocks noChangeAspect="1" noChangeArrowheads="1"/>
          </p:cNvPicPr>
          <p:nvPr/>
        </p:nvPicPr>
        <p:blipFill>
          <a:blip r:embed="rId3"/>
          <a:srcRect/>
          <a:stretch>
            <a:fillRect/>
          </a:stretch>
        </p:blipFill>
        <p:spPr bwMode="auto">
          <a:xfrm>
            <a:off x="1747838" y="1931988"/>
            <a:ext cx="5718175" cy="455930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B46122B-29F5-4B25-8746-CB0DC17FC1F1}" type="slidenum">
              <a:rPr lang="en-US" altLang="en-US" sz="1200" smtClean="0">
                <a:solidFill>
                  <a:srgbClr val="898989"/>
                </a:solidFill>
              </a:rPr>
              <a:pPr eaLnBrk="1" hangingPunct="1">
                <a:spcBef>
                  <a:spcPct val="0"/>
                </a:spcBef>
                <a:buFontTx/>
                <a:buNone/>
              </a:pPr>
              <a:t>11</a:t>
            </a:fld>
            <a:endParaRPr lang="en-US" altLang="en-US" sz="1200" dirty="0" smtClean="0">
              <a:solidFill>
                <a:srgbClr val="898989"/>
              </a:solidFill>
            </a:endParaRPr>
          </a:p>
        </p:txBody>
      </p:sp>
      <p:pic>
        <p:nvPicPr>
          <p:cNvPr id="215046" name="Picture 6"/>
          <p:cNvPicPr>
            <a:picLocks noChangeAspect="1" noChangeArrowheads="1"/>
          </p:cNvPicPr>
          <p:nvPr/>
        </p:nvPicPr>
        <p:blipFill>
          <a:blip r:embed="rId3"/>
          <a:srcRect/>
          <a:stretch>
            <a:fillRect/>
          </a:stretch>
        </p:blipFill>
        <p:spPr bwMode="auto">
          <a:xfrm>
            <a:off x="457200" y="1930400"/>
            <a:ext cx="4243388" cy="2714625"/>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47" name="Picture 7"/>
          <p:cNvPicPr>
            <a:picLocks noChangeAspect="1" noChangeArrowheads="1"/>
          </p:cNvPicPr>
          <p:nvPr/>
        </p:nvPicPr>
        <p:blipFill>
          <a:blip r:embed="rId4"/>
          <a:srcRect/>
          <a:stretch>
            <a:fillRect/>
          </a:stretch>
        </p:blipFill>
        <p:spPr bwMode="auto">
          <a:xfrm>
            <a:off x="5083175" y="1768475"/>
            <a:ext cx="3557588" cy="3036888"/>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F26662-3F98-4743-A458-7A08956F58B1}" type="slidenum">
              <a:rPr lang="en-US" altLang="en-US" sz="1200" smtClean="0">
                <a:solidFill>
                  <a:srgbClr val="898989"/>
                </a:solidFill>
              </a:rPr>
              <a:pPr eaLnBrk="1" hangingPunct="1">
                <a:spcBef>
                  <a:spcPct val="0"/>
                </a:spcBef>
                <a:buFontTx/>
                <a:buNone/>
              </a:pPr>
              <a:t>12</a:t>
            </a:fld>
            <a:endParaRPr lang="en-US" altLang="en-US" sz="1200" dirty="0" smtClean="0">
              <a:solidFill>
                <a:srgbClr val="898989"/>
              </a:solidFill>
            </a:endParaRPr>
          </a:p>
        </p:txBody>
      </p:sp>
      <p:pic>
        <p:nvPicPr>
          <p:cNvPr id="7" name="Picture 2"/>
          <p:cNvPicPr>
            <a:picLocks noChangeAspect="1" noChangeArrowheads="1"/>
          </p:cNvPicPr>
          <p:nvPr/>
        </p:nvPicPr>
        <p:blipFill>
          <a:blip r:embed="rId3"/>
          <a:srcRect/>
          <a:stretch>
            <a:fillRect/>
          </a:stretch>
        </p:blipFill>
        <p:spPr bwMode="auto">
          <a:xfrm>
            <a:off x="2778125" y="1579563"/>
            <a:ext cx="3668713" cy="5276850"/>
          </a:xfrm>
          <a:prstGeom prst="rect">
            <a:avLst/>
          </a:prstGeom>
          <a:noFill/>
          <a:ln>
            <a:noFill/>
          </a:ln>
          <a:effectLst>
            <a:outerShdw blurRad="292100" dist="139700" dir="2700000" algn="ctr" rotWithShape="0">
              <a:schemeClr val="bg2">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900" name="Title 1"/>
          <p:cNvSpPr txBox="1">
            <a:spLocks/>
          </p:cNvSpPr>
          <p:nvPr/>
        </p:nvSpPr>
        <p:spPr bwMode="auto">
          <a:xfrm>
            <a:off x="344488" y="625475"/>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t>Life After Treatment Guide</a:t>
            </a:r>
            <a:br>
              <a:rPr lang="en-US" altLang="en-US" dirty="0"/>
            </a:br>
            <a:r>
              <a:rPr lang="en-US" altLang="en-US" i="1" dirty="0">
                <a:solidFill>
                  <a:srgbClr val="0070C0"/>
                </a:solidFill>
              </a:rPr>
              <a:t>cancer.org/survivorshipguide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ctrTitle"/>
          </p:nvPr>
        </p:nvSpPr>
        <p:spPr>
          <a:xfrm>
            <a:off x="344488" y="512763"/>
            <a:ext cx="8461375" cy="933450"/>
          </a:xfrm>
        </p:spPr>
        <p:txBody>
          <a:bodyPr/>
          <a:lstStyle/>
          <a:p>
            <a:pPr algn="ctr" eaLnBrk="1" hangingPunct="1"/>
            <a:r>
              <a:rPr lang="en-US" altLang="en-US" sz="3200" dirty="0" smtClean="0"/>
              <a:t>Cancer Survivor </a:t>
            </a:r>
            <a:r>
              <a:rPr lang="en-US" altLang="en-US" sz="3200" u="sng" dirty="0" smtClean="0"/>
              <a:t>Information</a:t>
            </a:r>
            <a:r>
              <a:rPr lang="en-US" altLang="en-US" sz="3200" dirty="0" smtClean="0"/>
              <a:t> Resource Inventory</a:t>
            </a:r>
          </a:p>
        </p:txBody>
      </p:sp>
      <p:sp>
        <p:nvSpPr>
          <p:cNvPr id="2099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0D8D7DD-C194-4304-AA2F-13C32076C236}" type="slidenum">
              <a:rPr lang="en-US" altLang="en-US" sz="1200" smtClean="0">
                <a:solidFill>
                  <a:srgbClr val="898989"/>
                </a:solidFill>
              </a:rPr>
              <a:pPr eaLnBrk="1" hangingPunct="1">
                <a:spcBef>
                  <a:spcPct val="0"/>
                </a:spcBef>
                <a:buFontTx/>
                <a:buNone/>
              </a:pPr>
              <a:t>13</a:t>
            </a:fld>
            <a:endParaRPr lang="en-US" altLang="en-US" sz="1200" dirty="0" smtClean="0">
              <a:solidFill>
                <a:srgbClr val="898989"/>
              </a:solidFill>
            </a:endParaRPr>
          </a:p>
        </p:txBody>
      </p:sp>
      <p:graphicFrame>
        <p:nvGraphicFramePr>
          <p:cNvPr id="5" name="Table 4"/>
          <p:cNvGraphicFramePr>
            <a:graphicFrameLocks noGrp="1"/>
          </p:cNvGraphicFramePr>
          <p:nvPr/>
        </p:nvGraphicFramePr>
        <p:xfrm>
          <a:off x="600075" y="1698625"/>
          <a:ext cx="8018462" cy="4273549"/>
        </p:xfrm>
        <a:graphic>
          <a:graphicData uri="http://schemas.openxmlformats.org/drawingml/2006/table">
            <a:tbl>
              <a:tblPr>
                <a:tableStyleId>{5C22544A-7EE6-4342-B048-85BDC9FD1C3A}</a:tableStyleId>
              </a:tblPr>
              <a:tblGrid>
                <a:gridCol w="2050905"/>
                <a:gridCol w="1747065"/>
                <a:gridCol w="1523936"/>
                <a:gridCol w="1348278"/>
                <a:gridCol w="1348278"/>
              </a:tblGrid>
              <a:tr h="610507">
                <a:tc>
                  <a:txBody>
                    <a:bodyPr/>
                    <a:lstStyle/>
                    <a:p>
                      <a:pPr algn="l" fontAlgn="b"/>
                      <a:r>
                        <a:rPr lang="en-US" sz="1800" u="none" strike="noStrike" dirty="0">
                          <a:solidFill>
                            <a:schemeClr val="tx1">
                              <a:lumMod val="65000"/>
                              <a:lumOff val="35000"/>
                            </a:schemeClr>
                          </a:solidFill>
                          <a:effectLst/>
                        </a:rPr>
                        <a:t> </a:t>
                      </a:r>
                      <a:endParaRPr lang="en-US" sz="1800" b="0" i="0" u="none" strike="noStrike" dirty="0">
                        <a:solidFill>
                          <a:schemeClr val="tx1">
                            <a:lumMod val="65000"/>
                            <a:lumOff val="35000"/>
                          </a:schemeClr>
                        </a:solidFill>
                        <a:effectLst/>
                        <a:latin typeface="Calibri"/>
                      </a:endParaRPr>
                    </a:p>
                  </a:txBody>
                  <a:tcPr marL="9525" marR="9525" marT="9521" marB="0" anchor="b">
                    <a:solidFill>
                      <a:srgbClr val="D6D6D6"/>
                    </a:solidFill>
                  </a:tcPr>
                </a:tc>
                <a:tc>
                  <a:txBody>
                    <a:bodyPr/>
                    <a:lstStyle/>
                    <a:p>
                      <a:pPr algn="ctr" fontAlgn="b"/>
                      <a:r>
                        <a:rPr lang="en-US" sz="1800" b="1" u="none" strike="noStrike" dirty="0">
                          <a:solidFill>
                            <a:schemeClr val="tx1"/>
                          </a:solidFill>
                          <a:effectLst/>
                        </a:rPr>
                        <a:t>Multimedia Only</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b="1" u="none" strike="noStrike" dirty="0">
                          <a:solidFill>
                            <a:schemeClr val="tx1"/>
                          </a:solidFill>
                          <a:effectLst/>
                        </a:rPr>
                        <a:t>Print Only</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b="1" u="none" strike="noStrike" dirty="0">
                          <a:solidFill>
                            <a:schemeClr val="tx1"/>
                          </a:solidFill>
                          <a:effectLst/>
                        </a:rPr>
                        <a:t>Both</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b="1" i="1" u="none" strike="noStrike" dirty="0">
                          <a:solidFill>
                            <a:schemeClr val="tx1"/>
                          </a:solidFill>
                          <a:effectLst/>
                        </a:rPr>
                        <a:t>Total</a:t>
                      </a:r>
                      <a:endParaRPr lang="en-US" sz="1800" b="1" i="1" u="none" strike="noStrike" dirty="0">
                        <a:solidFill>
                          <a:schemeClr val="tx1"/>
                        </a:solidFill>
                        <a:effectLst/>
                        <a:latin typeface="Calibri"/>
                      </a:endParaRPr>
                    </a:p>
                  </a:txBody>
                  <a:tcPr marL="9525" marR="9525" marT="9521" marB="0" anchor="ctr">
                    <a:solidFill>
                      <a:srgbClr val="D6D6D6"/>
                    </a:solidFill>
                  </a:tcPr>
                </a:tc>
              </a:tr>
              <a:tr h="610507">
                <a:tc>
                  <a:txBody>
                    <a:bodyPr/>
                    <a:lstStyle/>
                    <a:p>
                      <a:pPr algn="ctr" fontAlgn="b"/>
                      <a:r>
                        <a:rPr lang="en-US" sz="1800" b="1" u="none" strike="noStrike" dirty="0">
                          <a:solidFill>
                            <a:schemeClr val="tx1"/>
                          </a:solidFill>
                          <a:effectLst/>
                        </a:rPr>
                        <a:t>Healthy Habits</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92</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20</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15</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127</a:t>
                      </a:r>
                      <a:endParaRPr lang="en-US" sz="1800" b="0" i="0" u="none" strike="noStrike" dirty="0">
                        <a:solidFill>
                          <a:schemeClr val="tx1"/>
                        </a:solidFill>
                        <a:effectLst/>
                        <a:latin typeface="Calibri"/>
                      </a:endParaRPr>
                    </a:p>
                  </a:txBody>
                  <a:tcPr marL="9525" marR="9525" marT="9521" marB="0" anchor="ctr">
                    <a:solidFill>
                      <a:srgbClr val="D6D6D6"/>
                    </a:solidFill>
                  </a:tcPr>
                </a:tc>
              </a:tr>
              <a:tr h="610507">
                <a:tc>
                  <a:txBody>
                    <a:bodyPr/>
                    <a:lstStyle/>
                    <a:p>
                      <a:pPr algn="ctr" fontAlgn="b"/>
                      <a:r>
                        <a:rPr lang="en-US" sz="1800" b="1" u="none" strike="noStrike" dirty="0">
                          <a:solidFill>
                            <a:schemeClr val="tx1"/>
                          </a:solidFill>
                          <a:effectLst/>
                        </a:rPr>
                        <a:t>Screening</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22</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14</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6</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42</a:t>
                      </a:r>
                      <a:endParaRPr lang="en-US" sz="1800" b="0" i="0" u="none" strike="noStrike" dirty="0">
                        <a:solidFill>
                          <a:schemeClr val="tx1"/>
                        </a:solidFill>
                        <a:effectLst/>
                        <a:latin typeface="Calibri"/>
                      </a:endParaRPr>
                    </a:p>
                  </a:txBody>
                  <a:tcPr marL="9525" marR="9525" marT="9521" marB="0" anchor="ctr">
                    <a:solidFill>
                      <a:srgbClr val="D6D6D6"/>
                    </a:solidFill>
                  </a:tcPr>
                </a:tc>
              </a:tr>
              <a:tr h="610507">
                <a:tc>
                  <a:txBody>
                    <a:bodyPr/>
                    <a:lstStyle/>
                    <a:p>
                      <a:pPr algn="ctr" fontAlgn="b"/>
                      <a:r>
                        <a:rPr lang="en-US" sz="1800" b="1" u="none" strike="noStrike" dirty="0">
                          <a:solidFill>
                            <a:schemeClr val="tx1"/>
                          </a:solidFill>
                          <a:effectLst/>
                        </a:rPr>
                        <a:t>Genetic Counseling</a:t>
                      </a:r>
                      <a:endParaRPr lang="en-US" sz="1800" b="1" i="0" u="none" strike="noStrike" dirty="0">
                        <a:solidFill>
                          <a:schemeClr val="tx1"/>
                        </a:solidFill>
                        <a:effectLst/>
                        <a:latin typeface="Calibri"/>
                      </a:endParaRPr>
                    </a:p>
                  </a:txBody>
                  <a:tcPr marL="9525" marR="9525" marT="9521" marB="0" anchor="ctr">
                    <a:solidFill>
                      <a:srgbClr val="73DAD9"/>
                    </a:solidFill>
                  </a:tcPr>
                </a:tc>
                <a:tc>
                  <a:txBody>
                    <a:bodyPr/>
                    <a:lstStyle/>
                    <a:p>
                      <a:pPr algn="ctr" fontAlgn="b"/>
                      <a:r>
                        <a:rPr lang="en-US" sz="1800" u="none" strike="noStrike" dirty="0">
                          <a:solidFill>
                            <a:schemeClr val="tx1"/>
                          </a:solidFill>
                          <a:effectLst/>
                        </a:rPr>
                        <a:t>9</a:t>
                      </a:r>
                      <a:endParaRPr lang="en-US" sz="1800" b="0" i="0" u="none" strike="noStrike" dirty="0">
                        <a:solidFill>
                          <a:schemeClr val="tx1"/>
                        </a:solidFill>
                        <a:effectLst/>
                        <a:latin typeface="Calibri"/>
                      </a:endParaRPr>
                    </a:p>
                  </a:txBody>
                  <a:tcPr marL="9525" marR="9525" marT="9521" marB="0" anchor="ctr">
                    <a:solidFill>
                      <a:srgbClr val="73DAD9"/>
                    </a:solidFill>
                  </a:tcPr>
                </a:tc>
                <a:tc>
                  <a:txBody>
                    <a:bodyPr/>
                    <a:lstStyle/>
                    <a:p>
                      <a:pPr algn="ctr" fontAlgn="b"/>
                      <a:r>
                        <a:rPr lang="en-US" sz="1800" u="none" strike="noStrike" dirty="0">
                          <a:solidFill>
                            <a:schemeClr val="tx1"/>
                          </a:solidFill>
                          <a:effectLst/>
                        </a:rPr>
                        <a:t>5</a:t>
                      </a:r>
                      <a:endParaRPr lang="en-US" sz="1800" b="0" i="0" u="none" strike="noStrike" dirty="0">
                        <a:solidFill>
                          <a:schemeClr val="tx1"/>
                        </a:solidFill>
                        <a:effectLst/>
                        <a:latin typeface="Calibri"/>
                      </a:endParaRPr>
                    </a:p>
                  </a:txBody>
                  <a:tcPr marL="9525" marR="9525" marT="9521" marB="0" anchor="ctr">
                    <a:solidFill>
                      <a:srgbClr val="73DAD9"/>
                    </a:solidFill>
                  </a:tcPr>
                </a:tc>
                <a:tc>
                  <a:txBody>
                    <a:bodyPr/>
                    <a:lstStyle/>
                    <a:p>
                      <a:pPr algn="ctr" fontAlgn="b"/>
                      <a:r>
                        <a:rPr lang="en-US" sz="1800" u="none" strike="noStrike" dirty="0">
                          <a:solidFill>
                            <a:schemeClr val="tx1"/>
                          </a:solidFill>
                          <a:effectLst/>
                        </a:rPr>
                        <a:t>0</a:t>
                      </a:r>
                      <a:endParaRPr lang="en-US" sz="1800" b="0" i="0" u="none" strike="noStrike" dirty="0">
                        <a:solidFill>
                          <a:schemeClr val="tx1"/>
                        </a:solidFill>
                        <a:effectLst/>
                        <a:latin typeface="Calibri"/>
                      </a:endParaRPr>
                    </a:p>
                  </a:txBody>
                  <a:tcPr marL="9525" marR="9525" marT="9521" marB="0" anchor="ctr">
                    <a:solidFill>
                      <a:srgbClr val="73DAD9"/>
                    </a:solidFill>
                  </a:tcPr>
                </a:tc>
                <a:tc>
                  <a:txBody>
                    <a:bodyPr/>
                    <a:lstStyle/>
                    <a:p>
                      <a:pPr algn="ctr" fontAlgn="b"/>
                      <a:r>
                        <a:rPr lang="en-US" sz="1800" u="none" strike="noStrike" dirty="0">
                          <a:solidFill>
                            <a:schemeClr val="tx1"/>
                          </a:solidFill>
                          <a:effectLst/>
                        </a:rPr>
                        <a:t>14</a:t>
                      </a:r>
                      <a:endParaRPr lang="en-US" sz="1800" b="0" i="0" u="none" strike="noStrike" dirty="0">
                        <a:solidFill>
                          <a:schemeClr val="tx1"/>
                        </a:solidFill>
                        <a:effectLst/>
                        <a:latin typeface="Calibri"/>
                      </a:endParaRPr>
                    </a:p>
                  </a:txBody>
                  <a:tcPr marL="9525" marR="9525" marT="9521" marB="0" anchor="ctr">
                    <a:solidFill>
                      <a:srgbClr val="73DAD9"/>
                    </a:solidFill>
                  </a:tcPr>
                </a:tc>
              </a:tr>
              <a:tr h="610507">
                <a:tc>
                  <a:txBody>
                    <a:bodyPr/>
                    <a:lstStyle/>
                    <a:p>
                      <a:pPr algn="ctr" fontAlgn="b"/>
                      <a:r>
                        <a:rPr lang="en-US" sz="1800" b="1" u="none" strike="noStrike" dirty="0">
                          <a:solidFill>
                            <a:schemeClr val="tx1"/>
                          </a:solidFill>
                          <a:effectLst/>
                        </a:rPr>
                        <a:t>Physical Side Effects</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61</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24</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20</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105</a:t>
                      </a:r>
                      <a:endParaRPr lang="en-US" sz="1800" b="0" i="0" u="none" strike="noStrike" dirty="0">
                        <a:solidFill>
                          <a:schemeClr val="tx1"/>
                        </a:solidFill>
                        <a:effectLst/>
                        <a:latin typeface="Calibri"/>
                      </a:endParaRPr>
                    </a:p>
                  </a:txBody>
                  <a:tcPr marL="9525" marR="9525" marT="9521" marB="0" anchor="ctr">
                    <a:solidFill>
                      <a:srgbClr val="D6D6D6"/>
                    </a:solidFill>
                  </a:tcPr>
                </a:tc>
              </a:tr>
              <a:tr h="610507">
                <a:tc>
                  <a:txBody>
                    <a:bodyPr/>
                    <a:lstStyle/>
                    <a:p>
                      <a:pPr algn="ctr" fontAlgn="b"/>
                      <a:r>
                        <a:rPr lang="en-US" sz="1800" b="1" u="none" strike="noStrike" dirty="0">
                          <a:solidFill>
                            <a:schemeClr val="tx1"/>
                          </a:solidFill>
                          <a:effectLst/>
                        </a:rPr>
                        <a:t>Psychosocial Issues</a:t>
                      </a:r>
                      <a:endParaRPr lang="en-US" sz="1800" b="1"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75</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16</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22</a:t>
                      </a:r>
                      <a:endParaRPr lang="en-US" sz="1800" b="0" i="0" u="none" strike="noStrike" dirty="0">
                        <a:solidFill>
                          <a:schemeClr val="tx1"/>
                        </a:solidFill>
                        <a:effectLst/>
                        <a:latin typeface="Calibri"/>
                      </a:endParaRPr>
                    </a:p>
                  </a:txBody>
                  <a:tcPr marL="9525" marR="9525" marT="9521" marB="0" anchor="ctr">
                    <a:solidFill>
                      <a:srgbClr val="D6D6D6"/>
                    </a:solidFill>
                  </a:tcPr>
                </a:tc>
                <a:tc>
                  <a:txBody>
                    <a:bodyPr/>
                    <a:lstStyle/>
                    <a:p>
                      <a:pPr algn="ctr" fontAlgn="b"/>
                      <a:r>
                        <a:rPr lang="en-US" sz="1800" u="none" strike="noStrike" dirty="0">
                          <a:solidFill>
                            <a:schemeClr val="tx1"/>
                          </a:solidFill>
                          <a:effectLst/>
                        </a:rPr>
                        <a:t>113</a:t>
                      </a:r>
                      <a:endParaRPr lang="en-US" sz="1800" b="0" i="0" u="none" strike="noStrike" dirty="0">
                        <a:solidFill>
                          <a:schemeClr val="tx1"/>
                        </a:solidFill>
                        <a:effectLst/>
                        <a:latin typeface="Calibri"/>
                      </a:endParaRPr>
                    </a:p>
                  </a:txBody>
                  <a:tcPr marL="9525" marR="9525" marT="9521" marB="0" anchor="ctr">
                    <a:solidFill>
                      <a:srgbClr val="D6D6D6"/>
                    </a:solidFill>
                  </a:tcPr>
                </a:tc>
              </a:tr>
              <a:tr h="610507">
                <a:tc>
                  <a:txBody>
                    <a:bodyPr/>
                    <a:lstStyle/>
                    <a:p>
                      <a:pPr algn="ctr" fontAlgn="b"/>
                      <a:r>
                        <a:rPr lang="en-US" sz="1800" b="1" i="1" u="none" strike="noStrike" dirty="0">
                          <a:solidFill>
                            <a:srgbClr val="C41E3A"/>
                          </a:solidFill>
                          <a:effectLst/>
                        </a:rPr>
                        <a:t>Category Total</a:t>
                      </a:r>
                      <a:endParaRPr lang="en-US" sz="1800" b="1" i="1" u="none" strike="noStrike" dirty="0">
                        <a:solidFill>
                          <a:srgbClr val="C41E3A"/>
                        </a:solidFill>
                        <a:effectLst/>
                        <a:latin typeface="Calibri"/>
                      </a:endParaRPr>
                    </a:p>
                  </a:txBody>
                  <a:tcPr marL="9525" marR="9525" marT="9521" marB="0" anchor="ctr">
                    <a:solidFill>
                      <a:srgbClr val="D6D6D6"/>
                    </a:solidFill>
                  </a:tcPr>
                </a:tc>
                <a:tc>
                  <a:txBody>
                    <a:bodyPr/>
                    <a:lstStyle/>
                    <a:p>
                      <a:pPr algn="ctr" fontAlgn="b"/>
                      <a:r>
                        <a:rPr lang="en-US" sz="1800" b="1" i="1" u="none" strike="noStrike" dirty="0">
                          <a:solidFill>
                            <a:srgbClr val="C41E3A"/>
                          </a:solidFill>
                          <a:effectLst/>
                        </a:rPr>
                        <a:t>259</a:t>
                      </a:r>
                      <a:endParaRPr lang="en-US" sz="1800" b="1" i="1" u="none" strike="noStrike" dirty="0">
                        <a:solidFill>
                          <a:srgbClr val="C41E3A"/>
                        </a:solidFill>
                        <a:effectLst/>
                        <a:latin typeface="Calibri"/>
                      </a:endParaRPr>
                    </a:p>
                  </a:txBody>
                  <a:tcPr marL="9525" marR="9525" marT="9521" marB="0" anchor="ctr">
                    <a:solidFill>
                      <a:srgbClr val="D6D6D6"/>
                    </a:solidFill>
                  </a:tcPr>
                </a:tc>
                <a:tc>
                  <a:txBody>
                    <a:bodyPr/>
                    <a:lstStyle/>
                    <a:p>
                      <a:pPr algn="ctr" fontAlgn="b"/>
                      <a:r>
                        <a:rPr lang="en-US" sz="1800" b="1" i="1" u="none" strike="noStrike" dirty="0">
                          <a:solidFill>
                            <a:srgbClr val="C41E3A"/>
                          </a:solidFill>
                          <a:effectLst/>
                        </a:rPr>
                        <a:t>79</a:t>
                      </a:r>
                      <a:endParaRPr lang="en-US" sz="1800" b="1" i="1" u="none" strike="noStrike" dirty="0">
                        <a:solidFill>
                          <a:srgbClr val="C41E3A"/>
                        </a:solidFill>
                        <a:effectLst/>
                        <a:latin typeface="Calibri"/>
                      </a:endParaRPr>
                    </a:p>
                  </a:txBody>
                  <a:tcPr marL="9525" marR="9525" marT="9521" marB="0" anchor="ctr">
                    <a:solidFill>
                      <a:srgbClr val="D6D6D6"/>
                    </a:solidFill>
                  </a:tcPr>
                </a:tc>
                <a:tc>
                  <a:txBody>
                    <a:bodyPr/>
                    <a:lstStyle/>
                    <a:p>
                      <a:pPr algn="ctr" fontAlgn="b"/>
                      <a:r>
                        <a:rPr lang="en-US" sz="1800" b="1" i="1" u="none" strike="noStrike" dirty="0">
                          <a:solidFill>
                            <a:srgbClr val="C41E3A"/>
                          </a:solidFill>
                          <a:effectLst/>
                        </a:rPr>
                        <a:t>63</a:t>
                      </a:r>
                      <a:endParaRPr lang="en-US" sz="1800" b="1" i="1" u="none" strike="noStrike" dirty="0">
                        <a:solidFill>
                          <a:srgbClr val="C41E3A"/>
                        </a:solidFill>
                        <a:effectLst/>
                        <a:latin typeface="Calibri"/>
                      </a:endParaRPr>
                    </a:p>
                  </a:txBody>
                  <a:tcPr marL="9525" marR="9525" marT="9521" marB="0" anchor="ctr">
                    <a:solidFill>
                      <a:srgbClr val="D6D6D6"/>
                    </a:solidFill>
                  </a:tcPr>
                </a:tc>
                <a:tc>
                  <a:txBody>
                    <a:bodyPr/>
                    <a:lstStyle/>
                    <a:p>
                      <a:pPr algn="ctr" fontAlgn="b"/>
                      <a:r>
                        <a:rPr lang="en-US" sz="1800" b="1" i="1" u="none" strike="noStrike" dirty="0">
                          <a:solidFill>
                            <a:srgbClr val="C41E3A"/>
                          </a:solidFill>
                          <a:effectLst/>
                        </a:rPr>
                        <a:t>401</a:t>
                      </a:r>
                      <a:endParaRPr lang="en-US" sz="1800" b="1" i="1" u="none" strike="noStrike" dirty="0">
                        <a:solidFill>
                          <a:srgbClr val="C41E3A"/>
                        </a:solidFill>
                        <a:effectLst/>
                        <a:latin typeface="Calibri"/>
                      </a:endParaRPr>
                    </a:p>
                  </a:txBody>
                  <a:tcPr marL="9525" marR="9525" marT="9521" marB="0" anchor="ctr">
                    <a:solidFill>
                      <a:srgbClr val="D6D6D6"/>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ctrTitle"/>
          </p:nvPr>
        </p:nvSpPr>
        <p:spPr>
          <a:xfrm>
            <a:off x="457200" y="800100"/>
            <a:ext cx="8229600" cy="933450"/>
          </a:xfrm>
        </p:spPr>
        <p:txBody>
          <a:bodyPr>
            <a:normAutofit fontScale="90000"/>
          </a:bodyPr>
          <a:lstStyle/>
          <a:p>
            <a:pPr algn="ctr" eaLnBrk="1" hangingPunct="1">
              <a:defRPr/>
            </a:pPr>
            <a:r>
              <a:rPr lang="en-US" altLang="en-US" sz="3600" dirty="0" smtClean="0"/>
              <a:t>Chronic-Disease Self-Management Program Pilot</a:t>
            </a:r>
            <a:r>
              <a:rPr lang="en-US" altLang="en-US" sz="3200" dirty="0" smtClean="0"/>
              <a:t/>
            </a:r>
            <a:br>
              <a:rPr lang="en-US" altLang="en-US" sz="3200" dirty="0" smtClean="0"/>
            </a:br>
            <a:endParaRPr lang="en-US" altLang="en-US" sz="3200" b="1" dirty="0" smtClean="0"/>
          </a:p>
        </p:txBody>
      </p:sp>
      <p:sp>
        <p:nvSpPr>
          <p:cNvPr id="4" name="Subtitle 3"/>
          <p:cNvSpPr txBox="1">
            <a:spLocks noGrp="1"/>
          </p:cNvSpPr>
          <p:nvPr>
            <p:ph type="subTitle" idx="1"/>
          </p:nvPr>
        </p:nvSpPr>
        <p:spPr>
          <a:xfrm>
            <a:off x="457200" y="1855788"/>
            <a:ext cx="8229600" cy="1446212"/>
          </a:xfrm>
        </p:spPr>
        <p:txBody>
          <a:bodyPr rtlCol="0">
            <a:spAutoFit/>
          </a:bodyPr>
          <a:lstStyle/>
          <a:p>
            <a:pPr marL="0" indent="0" defTabSz="914400" eaLnBrk="1" fontAlgn="auto" hangingPunct="1">
              <a:spcAft>
                <a:spcPts val="0"/>
              </a:spcAft>
              <a:buFont typeface="Arial"/>
              <a:buNone/>
              <a:defRPr/>
            </a:pPr>
            <a:r>
              <a:rPr lang="en-US" sz="2000" b="1" dirty="0" smtClean="0">
                <a:ea typeface="ＭＳ Ｐゴシック" charset="-128"/>
              </a:rPr>
              <a:t>What is Self-Management?</a:t>
            </a:r>
          </a:p>
          <a:p>
            <a:pPr marL="0" indent="0" defTabSz="914400" eaLnBrk="1" fontAlgn="auto" hangingPunct="1">
              <a:spcAft>
                <a:spcPts val="0"/>
              </a:spcAft>
              <a:buFont typeface="Arial"/>
              <a:buNone/>
              <a:defRPr/>
            </a:pPr>
            <a:r>
              <a:rPr lang="en-US" sz="2000" dirty="0" smtClean="0">
                <a:ea typeface="ＭＳ Ｐゴシック" charset="-128"/>
              </a:rPr>
              <a:t>Learning </a:t>
            </a:r>
            <a:r>
              <a:rPr lang="en-US" sz="2000" dirty="0">
                <a:ea typeface="ＭＳ Ｐゴシック" charset="-128"/>
              </a:rPr>
              <a:t>and practicing skills necessary to carry on an active and emotionally satisfying life in the face of a chronic condition. </a:t>
            </a:r>
            <a:endParaRPr lang="en-US" sz="2000" dirty="0" smtClean="0">
              <a:ea typeface="ＭＳ Ｐゴシック" charset="-128"/>
            </a:endParaRPr>
          </a:p>
          <a:p>
            <a:pPr marL="0" indent="0" defTabSz="914400" eaLnBrk="1" fontAlgn="auto" hangingPunct="1">
              <a:spcAft>
                <a:spcPts val="0"/>
              </a:spcAft>
              <a:buFont typeface="Arial"/>
              <a:buNone/>
              <a:defRPr/>
            </a:pPr>
            <a:r>
              <a:rPr lang="en-US" sz="2000" dirty="0" smtClean="0">
                <a:ea typeface="ＭＳ Ｐゴシック" charset="-128"/>
              </a:rPr>
              <a:t>(</a:t>
            </a:r>
            <a:r>
              <a:rPr lang="en-US" sz="2000" dirty="0">
                <a:ea typeface="ＭＳ Ｐゴシック" charset="-128"/>
              </a:rPr>
              <a:t>Kate Lorig, </a:t>
            </a:r>
            <a:r>
              <a:rPr lang="en-US" sz="2000" dirty="0" smtClean="0">
                <a:ea typeface="ＭＳ Ｐゴシック" charset="-128"/>
              </a:rPr>
              <a:t>DrPH</a:t>
            </a:r>
            <a:r>
              <a:rPr lang="en-US" sz="2000" dirty="0">
                <a:ea typeface="ＭＳ Ｐゴシック" charset="-128"/>
              </a:rPr>
              <a:t>, Department of Medicine, Stanford University)</a:t>
            </a:r>
          </a:p>
        </p:txBody>
      </p:sp>
      <p:sp>
        <p:nvSpPr>
          <p:cNvPr id="5" name="Content Placeholder 3"/>
          <p:cNvSpPr txBox="1">
            <a:spLocks/>
          </p:cNvSpPr>
          <p:nvPr/>
        </p:nvSpPr>
        <p:spPr>
          <a:xfrm>
            <a:off x="885825" y="3722688"/>
            <a:ext cx="2786063" cy="2492375"/>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US" sz="2000" b="1" dirty="0" smtClean="0">
                <a:solidFill>
                  <a:prstClr val="black"/>
                </a:solidFill>
              </a:rPr>
              <a:t>Self-management  skills</a:t>
            </a:r>
          </a:p>
          <a:p>
            <a:pPr>
              <a:buClr>
                <a:prstClr val="black"/>
              </a:buClr>
              <a:defRPr/>
            </a:pPr>
            <a:r>
              <a:rPr lang="en-US" sz="2000" dirty="0" smtClean="0">
                <a:solidFill>
                  <a:prstClr val="black"/>
                </a:solidFill>
              </a:rPr>
              <a:t>Problem solving</a:t>
            </a:r>
          </a:p>
          <a:p>
            <a:pPr>
              <a:buClr>
                <a:prstClr val="black"/>
              </a:buClr>
              <a:defRPr/>
            </a:pPr>
            <a:r>
              <a:rPr lang="en-US" sz="2000" dirty="0" smtClean="0">
                <a:solidFill>
                  <a:prstClr val="black"/>
                </a:solidFill>
              </a:rPr>
              <a:t>Decision-making</a:t>
            </a:r>
          </a:p>
          <a:p>
            <a:pPr>
              <a:buClr>
                <a:prstClr val="black"/>
              </a:buClr>
              <a:defRPr/>
            </a:pPr>
            <a:r>
              <a:rPr lang="en-US" sz="2000" dirty="0" smtClean="0">
                <a:solidFill>
                  <a:prstClr val="black"/>
                </a:solidFill>
              </a:rPr>
              <a:t>Resource utilization</a:t>
            </a:r>
          </a:p>
          <a:p>
            <a:pPr>
              <a:buClr>
                <a:prstClr val="black"/>
              </a:buClr>
              <a:defRPr/>
            </a:pPr>
            <a:r>
              <a:rPr lang="en-US" sz="2000" dirty="0" smtClean="0">
                <a:solidFill>
                  <a:prstClr val="black"/>
                </a:solidFill>
              </a:rPr>
              <a:t>Forming partnerships with HCPs</a:t>
            </a:r>
          </a:p>
          <a:p>
            <a:pPr>
              <a:buClr>
                <a:prstClr val="black"/>
              </a:buClr>
              <a:defRPr/>
            </a:pPr>
            <a:r>
              <a:rPr lang="en-US" sz="2000" dirty="0" smtClean="0">
                <a:solidFill>
                  <a:prstClr val="black"/>
                </a:solidFill>
              </a:rPr>
              <a:t>Taking action</a:t>
            </a:r>
          </a:p>
          <a:p>
            <a:pPr>
              <a:defRPr/>
            </a:pPr>
            <a:endParaRPr lang="en-US" dirty="0">
              <a:solidFill>
                <a:prstClr val="black"/>
              </a:solidFill>
            </a:endParaRPr>
          </a:p>
        </p:txBody>
      </p:sp>
      <p:sp>
        <p:nvSpPr>
          <p:cNvPr id="6" name="Right Arrow 5"/>
          <p:cNvSpPr/>
          <p:nvPr/>
        </p:nvSpPr>
        <p:spPr>
          <a:xfrm>
            <a:off x="4003675" y="4751388"/>
            <a:ext cx="1136650" cy="658812"/>
          </a:xfrm>
          <a:prstGeom prst="rightArrow">
            <a:avLst/>
          </a:prstGeom>
          <a:solidFill>
            <a:srgbClr val="002E8F"/>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lang="en-US" kern="0" dirty="0">
              <a:solidFill>
                <a:srgbClr val="FFFFFF"/>
              </a:solidFill>
              <a:latin typeface="Calibri"/>
            </a:endParaRPr>
          </a:p>
        </p:txBody>
      </p:sp>
      <p:sp>
        <p:nvSpPr>
          <p:cNvPr id="7" name="Content Placeholder 5"/>
          <p:cNvSpPr txBox="1">
            <a:spLocks/>
          </p:cNvSpPr>
          <p:nvPr/>
        </p:nvSpPr>
        <p:spPr>
          <a:xfrm>
            <a:off x="5486400" y="3722688"/>
            <a:ext cx="3200400" cy="2716212"/>
          </a:xfrm>
          <a:prstGeom prst="rect">
            <a:avLst/>
          </a:prstGeom>
        </p:spPr>
        <p:txBody>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Clr>
                <a:srgbClr val="ABCB25"/>
              </a:buClr>
              <a:buFont typeface="Wingdings" charset="2"/>
              <a:buNone/>
              <a:defRPr/>
            </a:pPr>
            <a:r>
              <a:rPr lang="en-US" sz="2000" b="1" dirty="0" smtClean="0">
                <a:solidFill>
                  <a:prstClr val="black"/>
                </a:solidFill>
              </a:rPr>
              <a:t>Self-management tasks</a:t>
            </a:r>
          </a:p>
          <a:p>
            <a:pPr defTabSz="914400">
              <a:buClr>
                <a:prstClr val="black"/>
              </a:buClr>
              <a:defRPr/>
            </a:pPr>
            <a:r>
              <a:rPr lang="en-US" sz="2000" dirty="0" smtClean="0">
                <a:solidFill>
                  <a:prstClr val="black"/>
                </a:solidFill>
              </a:rPr>
              <a:t>Managing the illness </a:t>
            </a:r>
          </a:p>
          <a:p>
            <a:pPr defTabSz="914400">
              <a:buClr>
                <a:prstClr val="black"/>
              </a:buClr>
              <a:defRPr/>
            </a:pPr>
            <a:r>
              <a:rPr lang="en-US" sz="2000" dirty="0" smtClean="0">
                <a:solidFill>
                  <a:prstClr val="black"/>
                </a:solidFill>
              </a:rPr>
              <a:t>Carrying out normal activities </a:t>
            </a:r>
          </a:p>
          <a:p>
            <a:pPr defTabSz="914400">
              <a:buClr>
                <a:prstClr val="black"/>
              </a:buClr>
              <a:defRPr/>
            </a:pPr>
            <a:r>
              <a:rPr lang="en-US" sz="2000" dirty="0" smtClean="0">
                <a:solidFill>
                  <a:prstClr val="black"/>
                </a:solidFill>
              </a:rPr>
              <a:t>Managing emotional changes </a:t>
            </a:r>
          </a:p>
          <a:p>
            <a:pPr>
              <a:defRPr/>
            </a:pPr>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C26DADD-69FB-4318-A7DC-80DEA5E8097E}" type="slidenum">
              <a:rPr lang="en-US" altLang="en-US" sz="1200" smtClean="0">
                <a:solidFill>
                  <a:srgbClr val="898989"/>
                </a:solidFill>
              </a:rPr>
              <a:pPr eaLnBrk="1" hangingPunct="1">
                <a:spcBef>
                  <a:spcPct val="0"/>
                </a:spcBef>
                <a:buFontTx/>
                <a:buNone/>
              </a:pPr>
              <a:t>15</a:t>
            </a:fld>
            <a:endParaRPr lang="en-US" altLang="en-US" sz="1200" dirty="0" smtClean="0">
              <a:solidFill>
                <a:srgbClr val="898989"/>
              </a:solidFill>
            </a:endParaRPr>
          </a:p>
        </p:txBody>
      </p:sp>
      <p:pic>
        <p:nvPicPr>
          <p:cNvPr id="287746" name="Picture 2"/>
          <p:cNvPicPr>
            <a:picLocks noChangeAspect="1" noChangeArrowheads="1"/>
          </p:cNvPicPr>
          <p:nvPr/>
        </p:nvPicPr>
        <p:blipFill>
          <a:blip r:embed="rId3"/>
          <a:srcRect/>
          <a:stretch>
            <a:fillRect/>
          </a:stretch>
        </p:blipFill>
        <p:spPr bwMode="auto">
          <a:xfrm>
            <a:off x="4883150" y="1535113"/>
            <a:ext cx="2817813" cy="378460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7747" name="Picture 3"/>
          <p:cNvPicPr>
            <a:picLocks noChangeAspect="1" noChangeArrowheads="1"/>
          </p:cNvPicPr>
          <p:nvPr/>
        </p:nvPicPr>
        <p:blipFill>
          <a:blip r:embed="rId4"/>
          <a:srcRect/>
          <a:stretch>
            <a:fillRect/>
          </a:stretch>
        </p:blipFill>
        <p:spPr bwMode="auto">
          <a:xfrm>
            <a:off x="1706563" y="1535113"/>
            <a:ext cx="2636837" cy="378460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E28CB27-42BD-4475-8C84-FC2B1F9B3693}" type="slidenum">
              <a:rPr lang="en-US" altLang="en-US" sz="1200" smtClean="0">
                <a:solidFill>
                  <a:srgbClr val="898989"/>
                </a:solidFill>
              </a:rPr>
              <a:pPr eaLnBrk="1" hangingPunct="1">
                <a:spcBef>
                  <a:spcPct val="0"/>
                </a:spcBef>
                <a:buFontTx/>
                <a:buNone/>
              </a:pPr>
              <a:t>16</a:t>
            </a:fld>
            <a:endParaRPr lang="en-US" altLang="en-US" sz="1200" dirty="0" smtClean="0">
              <a:solidFill>
                <a:srgbClr val="898989"/>
              </a:solidFill>
            </a:endParaRPr>
          </a:p>
        </p:txBody>
      </p:sp>
      <p:sp>
        <p:nvSpPr>
          <p:cNvPr id="10" name="Title 1"/>
          <p:cNvSpPr txBox="1">
            <a:spLocks/>
          </p:cNvSpPr>
          <p:nvPr/>
        </p:nvSpPr>
        <p:spPr>
          <a:xfrm>
            <a:off x="344488" y="733425"/>
            <a:ext cx="8461375" cy="933450"/>
          </a:xfrm>
          <a:prstGeom prst="rect">
            <a:avLst/>
          </a:prstGeom>
        </p:spPr>
        <p:txBody>
          <a:bodyPr>
            <a:normAutofit fontScale="67500" lnSpcReduction="20000"/>
          </a:bodyPr>
          <a:lstStyle>
            <a:lvl1pPr algn="ctr" defTabSz="457200" rtl="0" eaLnBrk="1" latinLnBrk="0" hangingPunct="1">
              <a:spcBef>
                <a:spcPct val="0"/>
              </a:spcBef>
              <a:buNone/>
              <a:defRPr sz="4800" kern="1200">
                <a:solidFill>
                  <a:schemeClr val="tx1"/>
                </a:solidFill>
                <a:latin typeface="+mj-lt"/>
                <a:ea typeface="+mj-ea"/>
                <a:cs typeface="+mj-cs"/>
              </a:defRPr>
            </a:lvl1pPr>
          </a:lstStyle>
          <a:p>
            <a:pPr fontAlgn="auto">
              <a:spcAft>
                <a:spcPts val="0"/>
              </a:spcAft>
              <a:defRPr/>
            </a:pPr>
            <a:r>
              <a:rPr lang="en-US" dirty="0" smtClean="0">
                <a:solidFill>
                  <a:prstClr val="black"/>
                </a:solidFill>
              </a:rPr>
              <a:t>Prescription for Cancer Information</a:t>
            </a:r>
            <a:br>
              <a:rPr lang="en-US" dirty="0" smtClean="0">
                <a:solidFill>
                  <a:prstClr val="black"/>
                </a:solidFill>
              </a:rPr>
            </a:br>
            <a:r>
              <a:rPr lang="en-US" i="1" dirty="0" smtClean="0">
                <a:solidFill>
                  <a:srgbClr val="0070C0"/>
                </a:solidFill>
              </a:rPr>
              <a:t>cancer.org/survivorshipprescription</a:t>
            </a:r>
            <a:endParaRPr lang="en-US" i="1" dirty="0">
              <a:solidFill>
                <a:srgbClr val="0070C0"/>
              </a:solidFill>
            </a:endParaRPr>
          </a:p>
        </p:txBody>
      </p:sp>
      <p:pic>
        <p:nvPicPr>
          <p:cNvPr id="5" name="Picture 4"/>
          <p:cNvPicPr>
            <a:picLocks noChangeAspect="1"/>
          </p:cNvPicPr>
          <p:nvPr/>
        </p:nvPicPr>
        <p:blipFill>
          <a:blip r:embed="rId3"/>
          <a:stretch>
            <a:fillRect/>
          </a:stretch>
        </p:blipFill>
        <p:spPr>
          <a:xfrm>
            <a:off x="612775" y="2247900"/>
            <a:ext cx="7924800" cy="3894138"/>
          </a:xfrm>
          <a:prstGeom prst="rect">
            <a:avLst/>
          </a:prstGeom>
          <a:ln>
            <a:noFill/>
          </a:ln>
          <a:effectLst>
            <a:outerShdw blurRad="292100" dist="139700" dir="2700000" algn="tl" rotWithShape="0">
              <a:srgbClr val="000000">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ctrTitle"/>
          </p:nvPr>
        </p:nvSpPr>
        <p:spPr>
          <a:xfrm>
            <a:off x="457200" y="885825"/>
            <a:ext cx="8229600" cy="990600"/>
          </a:xfrm>
        </p:spPr>
        <p:txBody>
          <a:bodyPr>
            <a:normAutofit fontScale="90000"/>
          </a:bodyPr>
          <a:lstStyle/>
          <a:p>
            <a:pPr algn="ctr" eaLnBrk="1" hangingPunct="1">
              <a:defRPr/>
            </a:pPr>
            <a:r>
              <a:rPr lang="en-US" altLang="en-US" sz="3600" dirty="0" smtClean="0"/>
              <a:t>Developing American Cancer Society Guidelines for Primary Care Providers</a:t>
            </a:r>
            <a:r>
              <a:rPr lang="en-US" altLang="en-US" sz="3200" dirty="0" smtClean="0"/>
              <a:t/>
            </a:r>
            <a:br>
              <a:rPr lang="en-US" altLang="en-US" sz="3200" dirty="0" smtClean="0"/>
            </a:br>
            <a:r>
              <a:rPr lang="en-US" altLang="en-US" sz="3200" i="1" dirty="0" smtClean="0">
                <a:solidFill>
                  <a:srgbClr val="0070C0"/>
                </a:solidFill>
              </a:rPr>
              <a:t>bit.ly/SurvivorshipCenter</a:t>
            </a:r>
            <a:endParaRPr lang="en-US" altLang="en-US" sz="3200" dirty="0" smtClean="0">
              <a:solidFill>
                <a:srgbClr val="0070C0"/>
              </a:solidFill>
            </a:endParaRPr>
          </a:p>
        </p:txBody>
      </p:sp>
      <p:pic>
        <p:nvPicPr>
          <p:cNvPr id="4" name="Picture 2"/>
          <p:cNvPicPr>
            <a:picLocks noChangeAspect="1" noChangeArrowheads="1"/>
          </p:cNvPicPr>
          <p:nvPr/>
        </p:nvPicPr>
        <p:blipFill rotWithShape="1">
          <a:blip r:embed="rId3"/>
          <a:srcRect b="7815"/>
          <a:stretch/>
        </p:blipFill>
        <p:spPr bwMode="auto">
          <a:xfrm>
            <a:off x="606425" y="2351088"/>
            <a:ext cx="7639050" cy="406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020" name="Rectangle 2"/>
          <p:cNvSpPr>
            <a:spLocks noChangeArrowheads="1"/>
          </p:cNvSpPr>
          <p:nvPr/>
        </p:nvSpPr>
        <p:spPr bwMode="auto">
          <a:xfrm>
            <a:off x="8412163" y="6488113"/>
            <a:ext cx="1074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21150EE-3813-473B-9FFA-FD34D194D9EF}" type="slidenum">
              <a:rPr lang="en-US" altLang="en-US" sz="1200">
                <a:solidFill>
                  <a:srgbClr val="898989"/>
                </a:solidFill>
              </a:rPr>
              <a:pPr eaLnBrk="1" hangingPunct="1">
                <a:spcBef>
                  <a:spcPct val="0"/>
                </a:spcBef>
                <a:buFontTx/>
                <a:buNone/>
              </a:pPr>
              <a:t>17</a:t>
            </a:fld>
            <a:endParaRPr lang="en-US"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ctrTitle"/>
          </p:nvPr>
        </p:nvSpPr>
        <p:spPr>
          <a:xfrm>
            <a:off x="344488" y="979488"/>
            <a:ext cx="8461375" cy="933450"/>
          </a:xfrm>
        </p:spPr>
        <p:txBody>
          <a:bodyPr>
            <a:normAutofit fontScale="90000"/>
          </a:bodyPr>
          <a:lstStyle/>
          <a:p>
            <a:pPr algn="ctr" eaLnBrk="1" hangingPunct="1">
              <a:defRPr/>
            </a:pPr>
            <a:r>
              <a:rPr lang="en-US" altLang="en-US" sz="3600" dirty="0" smtClean="0"/>
              <a:t>American Cancer Society </a:t>
            </a:r>
            <a:br>
              <a:rPr lang="en-US" altLang="en-US" sz="3600" dirty="0" smtClean="0"/>
            </a:br>
            <a:r>
              <a:rPr lang="en-US" altLang="en-US" sz="3600" dirty="0" smtClean="0"/>
              <a:t>Prostate Cancer Survivorship Care Guidelines</a:t>
            </a:r>
            <a:r>
              <a:rPr lang="en-US" altLang="en-US" sz="3200" dirty="0" smtClean="0"/>
              <a:t/>
            </a:r>
            <a:br>
              <a:rPr lang="en-US" altLang="en-US" sz="3200" dirty="0" smtClean="0"/>
            </a:br>
            <a:r>
              <a:rPr lang="en-US" altLang="en-US" sz="3200" i="1" dirty="0" smtClean="0">
                <a:solidFill>
                  <a:srgbClr val="0070C0"/>
                </a:solidFill>
              </a:rPr>
              <a:t>bit.ly/ACSPrCa</a:t>
            </a:r>
          </a:p>
        </p:txBody>
      </p:sp>
      <p:pic>
        <p:nvPicPr>
          <p:cNvPr id="228357" name="Picture 12"/>
          <p:cNvPicPr>
            <a:picLocks noChangeAspect="1" noChangeArrowheads="1"/>
          </p:cNvPicPr>
          <p:nvPr/>
        </p:nvPicPr>
        <p:blipFill>
          <a:blip r:embed="rId3"/>
          <a:srcRect/>
          <a:stretch>
            <a:fillRect/>
          </a:stretch>
        </p:blipFill>
        <p:spPr bwMode="auto">
          <a:xfrm>
            <a:off x="3817938" y="2370138"/>
            <a:ext cx="2303462" cy="3114675"/>
          </a:xfrm>
          <a:prstGeom prst="rect">
            <a:avLst/>
          </a:prstGeom>
          <a:noFill/>
          <a:ln w="9525">
            <a:noFill/>
            <a:miter lim="800000"/>
            <a:headEnd/>
            <a:tailEnd/>
          </a:ln>
          <a:effectLst>
            <a:outerShdw blurRad="292100" dist="139700" dir="2700000" algn="ctr" rotWithShape="0">
              <a:schemeClr val="bg2">
                <a:alpha val="65000"/>
              </a:schemeClr>
            </a:outerShdw>
          </a:effectLst>
          <a:extLst>
            <a:ext uri="{909E8E84-426E-40DD-AFC4-6F175D3DCCD1}">
              <a14:hiddenFill xmlns:a14="http://schemas.microsoft.com/office/drawing/2010/main">
                <a:solidFill>
                  <a:schemeClr val="accent1"/>
                </a:solidFill>
              </a14:hiddenFill>
            </a:ext>
          </a:extLst>
        </p:spPr>
      </p:pic>
      <p:pic>
        <p:nvPicPr>
          <p:cNvPr id="228356" name="Picture 10"/>
          <p:cNvPicPr>
            <a:picLocks noChangeAspect="1" noChangeArrowheads="1"/>
          </p:cNvPicPr>
          <p:nvPr/>
        </p:nvPicPr>
        <p:blipFill rotWithShape="1">
          <a:blip r:embed="rId4"/>
          <a:srcRect b="3159"/>
          <a:stretch/>
        </p:blipFill>
        <p:spPr bwMode="auto">
          <a:xfrm>
            <a:off x="4900613" y="3122613"/>
            <a:ext cx="2327275" cy="3009900"/>
          </a:xfrm>
          <a:prstGeom prst="rect">
            <a:avLst/>
          </a:prstGeom>
          <a:noFill/>
          <a:ln w="9525">
            <a:noFill/>
            <a:miter lim="800000"/>
            <a:headEnd/>
            <a:tailEnd/>
          </a:ln>
          <a:effectLst>
            <a:outerShdw blurRad="292100" dist="139700" dir="2700000" algn="ctr" rotWithShape="0">
              <a:schemeClr val="bg2">
                <a:alpha val="65000"/>
              </a:schemeClr>
            </a:outerShdw>
          </a:effectLst>
          <a:extLst>
            <a:ext uri="{909E8E84-426E-40DD-AFC4-6F175D3DCCD1}">
              <a14:hiddenFill xmlns:a14="http://schemas.microsoft.com/office/drawing/2010/main">
                <a:solidFill>
                  <a:schemeClr val="accent1"/>
                </a:solidFill>
              </a14:hiddenFill>
            </a:ext>
          </a:extLst>
        </p:spPr>
      </p:pic>
      <p:pic>
        <p:nvPicPr>
          <p:cNvPr id="228358" name="Picture 10"/>
          <p:cNvPicPr>
            <a:picLocks noChangeAspect="1" noChangeArrowheads="1"/>
          </p:cNvPicPr>
          <p:nvPr/>
        </p:nvPicPr>
        <p:blipFill rotWithShape="1">
          <a:blip r:embed="rId5"/>
          <a:srcRect l="29254" t="17406" r="42424" b="11940"/>
          <a:stretch/>
        </p:blipFill>
        <p:spPr bwMode="auto">
          <a:xfrm>
            <a:off x="6064250" y="3503613"/>
            <a:ext cx="2205038" cy="3116262"/>
          </a:xfrm>
          <a:prstGeom prst="rect">
            <a:avLst/>
          </a:prstGeom>
          <a:noFill/>
          <a:ln w="9525">
            <a:noFill/>
            <a:miter lim="800000"/>
            <a:headEnd/>
            <a:tailEnd/>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6"/>
          <a:srcRect l="33173" t="18509" r="34140" b="4654"/>
          <a:stretch/>
        </p:blipFill>
        <p:spPr bwMode="auto">
          <a:xfrm>
            <a:off x="344488" y="2370138"/>
            <a:ext cx="3325812" cy="4249737"/>
          </a:xfrm>
          <a:prstGeom prst="rect">
            <a:avLst/>
          </a:prstGeom>
          <a:ln>
            <a:noFill/>
          </a:ln>
          <a:effectLst>
            <a:outerShdw blurRad="292100" dist="139700" dir="2700000" algn="ctr" rotWithShape="0">
              <a:srgbClr val="000000">
                <a:alpha val="65000"/>
              </a:srgbClr>
            </a:outerShdw>
          </a:effectLst>
          <a:extLst>
            <a:ext uri="{53640926-AAD7-44D8-BBD7-CCE9431645EC}">
              <a14:shadowObscured xmlns:a14="http://schemas.microsoft.com/office/drawing/2010/main"/>
            </a:ext>
          </a:extLst>
        </p:spPr>
      </p:pic>
      <p:sp>
        <p:nvSpPr>
          <p:cNvPr id="21504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6492E7E-A80E-44E4-9B01-55CE9A651211}" type="slidenum">
              <a:rPr lang="en-US" altLang="en-US" sz="1200" smtClean="0">
                <a:solidFill>
                  <a:srgbClr val="898989"/>
                </a:solidFill>
              </a:rPr>
              <a:pPr eaLnBrk="1" hangingPunct="1">
                <a:spcBef>
                  <a:spcPct val="0"/>
                </a:spcBef>
                <a:buFontTx/>
                <a:buNone/>
              </a:pPr>
              <a:t>18</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ctrTitle"/>
          </p:nvPr>
        </p:nvSpPr>
        <p:spPr>
          <a:xfrm>
            <a:off x="344488" y="742950"/>
            <a:ext cx="8461375" cy="933450"/>
          </a:xfrm>
        </p:spPr>
        <p:txBody>
          <a:bodyPr>
            <a:normAutofit fontScale="90000"/>
          </a:bodyPr>
          <a:lstStyle/>
          <a:p>
            <a:pPr algn="ctr" eaLnBrk="1" hangingPunct="1">
              <a:defRPr/>
            </a:pPr>
            <a:r>
              <a:rPr lang="en-US" altLang="en-US" sz="2700" dirty="0" smtClean="0"/>
              <a:t>Cancer Survivorship E-Learning Series for Primary Care Providers</a:t>
            </a:r>
            <a:r>
              <a:rPr lang="en-US" altLang="en-US" sz="2700" i="1" dirty="0" smtClean="0"/>
              <a:t/>
            </a:r>
            <a:br>
              <a:rPr lang="en-US" altLang="en-US" sz="2700" i="1" dirty="0" smtClean="0"/>
            </a:br>
            <a:r>
              <a:rPr lang="en-US" altLang="en-US" sz="3200" i="1" dirty="0" smtClean="0">
                <a:solidFill>
                  <a:srgbClr val="0070C0"/>
                </a:solidFill>
              </a:rPr>
              <a:t>cancersurvivorshipcentereducation.org</a:t>
            </a:r>
            <a:endParaRPr lang="en-US" altLang="en-US" sz="3200" dirty="0" smtClean="0">
              <a:solidFill>
                <a:srgbClr val="0070C0"/>
              </a:solidFill>
            </a:endParaRPr>
          </a:p>
        </p:txBody>
      </p:sp>
      <p:pic>
        <p:nvPicPr>
          <p:cNvPr id="229380" name="Picture 10"/>
          <p:cNvPicPr>
            <a:picLocks noChangeAspect="1" noChangeArrowheads="1"/>
          </p:cNvPicPr>
          <p:nvPr/>
        </p:nvPicPr>
        <p:blipFill>
          <a:blip r:embed="rId3"/>
          <a:srcRect l="4601" t="10332" r="5086" b="4440"/>
          <a:stretch>
            <a:fillRect/>
          </a:stretch>
        </p:blipFill>
        <p:spPr bwMode="auto">
          <a:xfrm>
            <a:off x="1041400" y="2025650"/>
            <a:ext cx="7315200" cy="431800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53869DC-53AF-493F-808E-AF54B6719F86}" type="slidenum">
              <a:rPr lang="en-US" altLang="en-US" sz="1200" smtClean="0">
                <a:solidFill>
                  <a:srgbClr val="898989"/>
                </a:solidFill>
              </a:rPr>
              <a:pPr eaLnBrk="1" hangingPunct="1">
                <a:spcBef>
                  <a:spcPct val="0"/>
                </a:spcBef>
                <a:buFontTx/>
                <a:buNone/>
              </a:pPr>
              <a:t>19</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Content Placeholder 1"/>
          <p:cNvSpPr>
            <a:spLocks noGrp="1"/>
          </p:cNvSpPr>
          <p:nvPr>
            <p:ph idx="1"/>
          </p:nvPr>
        </p:nvSpPr>
        <p:spPr>
          <a:xfrm>
            <a:off x="557242" y="1544353"/>
            <a:ext cx="8379724" cy="5312060"/>
          </a:xfrm>
        </p:spPr>
        <p:txBody>
          <a:bodyPr/>
          <a:lstStyle/>
          <a:p>
            <a:pPr eaLnBrk="1" hangingPunct="1">
              <a:defRPr/>
            </a:pPr>
            <a:endParaRPr lang="en-US" altLang="en-US" sz="2800" dirty="0" smtClean="0"/>
          </a:p>
          <a:p>
            <a:pPr eaLnBrk="1" hangingPunct="1">
              <a:spcBef>
                <a:spcPts val="600"/>
              </a:spcBef>
              <a:spcAft>
                <a:spcPts val="600"/>
              </a:spcAft>
              <a:defRPr/>
            </a:pPr>
            <a:r>
              <a:rPr lang="en-US" altLang="en-US" sz="2400" dirty="0" smtClean="0">
                <a:solidFill>
                  <a:schemeClr val="tx1">
                    <a:lumMod val="75000"/>
                    <a:lumOff val="25000"/>
                  </a:schemeClr>
                </a:solidFill>
              </a:rPr>
              <a:t>Survivorship definition &amp; trends</a:t>
            </a:r>
          </a:p>
          <a:p>
            <a:pPr eaLnBrk="1" hangingPunct="1">
              <a:spcBef>
                <a:spcPts val="600"/>
              </a:spcBef>
              <a:spcAft>
                <a:spcPts val="600"/>
              </a:spcAft>
              <a:defRPr/>
            </a:pPr>
            <a:r>
              <a:rPr lang="en-US" altLang="en-US" sz="2400" dirty="0" smtClean="0">
                <a:solidFill>
                  <a:schemeClr val="tx1">
                    <a:lumMod val="75000"/>
                    <a:lumOff val="25000"/>
                  </a:schemeClr>
                </a:solidFill>
              </a:rPr>
              <a:t>Overview of The Survivorship Center</a:t>
            </a:r>
          </a:p>
          <a:p>
            <a:pPr lvl="1" eaLnBrk="1" hangingPunct="1">
              <a:spcBef>
                <a:spcPts val="600"/>
              </a:spcBef>
              <a:spcAft>
                <a:spcPts val="600"/>
              </a:spcAft>
              <a:defRPr/>
            </a:pPr>
            <a:r>
              <a:rPr lang="en-US" altLang="en-US" sz="2400" dirty="0" smtClean="0">
                <a:solidFill>
                  <a:schemeClr val="tx1">
                    <a:lumMod val="75000"/>
                    <a:lumOff val="25000"/>
                  </a:schemeClr>
                </a:solidFill>
              </a:rPr>
              <a:t>Cancer survivor &amp; caregiver resources</a:t>
            </a:r>
          </a:p>
          <a:p>
            <a:pPr lvl="1" eaLnBrk="1" hangingPunct="1">
              <a:spcBef>
                <a:spcPts val="600"/>
              </a:spcBef>
              <a:spcAft>
                <a:spcPts val="600"/>
              </a:spcAft>
              <a:defRPr/>
            </a:pPr>
            <a:r>
              <a:rPr lang="en-US" altLang="en-US" sz="2400" dirty="0" smtClean="0">
                <a:solidFill>
                  <a:schemeClr val="tx1">
                    <a:lumMod val="75000"/>
                    <a:lumOff val="25000"/>
                  </a:schemeClr>
                </a:solidFill>
              </a:rPr>
              <a:t>Health care professional resources</a:t>
            </a:r>
          </a:p>
          <a:p>
            <a:pPr lvl="1" eaLnBrk="1" hangingPunct="1">
              <a:spcBef>
                <a:spcPts val="600"/>
              </a:spcBef>
              <a:spcAft>
                <a:spcPts val="600"/>
              </a:spcAft>
              <a:defRPr/>
            </a:pPr>
            <a:r>
              <a:rPr lang="en-US" altLang="en-US" sz="2400" dirty="0" smtClean="0">
                <a:solidFill>
                  <a:schemeClr val="tx1">
                    <a:lumMod val="75000"/>
                    <a:lumOff val="25000"/>
                  </a:schemeClr>
                </a:solidFill>
              </a:rPr>
              <a:t>Policy &amp; advocacy resources</a:t>
            </a:r>
          </a:p>
          <a:p>
            <a:pPr lvl="1" eaLnBrk="1" hangingPunct="1">
              <a:spcBef>
                <a:spcPts val="600"/>
              </a:spcBef>
              <a:spcAft>
                <a:spcPts val="600"/>
              </a:spcAft>
              <a:defRPr/>
            </a:pPr>
            <a:r>
              <a:rPr lang="en-US" altLang="en-US" sz="2400" dirty="0" smtClean="0">
                <a:solidFill>
                  <a:schemeClr val="tx1">
                    <a:lumMod val="75000"/>
                    <a:lumOff val="25000"/>
                  </a:schemeClr>
                </a:solidFill>
              </a:rPr>
              <a:t>Next steps</a:t>
            </a:r>
          </a:p>
          <a:p>
            <a:pPr eaLnBrk="1" hangingPunct="1">
              <a:spcBef>
                <a:spcPts val="600"/>
              </a:spcBef>
              <a:spcAft>
                <a:spcPts val="600"/>
              </a:spcAft>
              <a:defRPr/>
            </a:pPr>
            <a:r>
              <a:rPr lang="en-US" altLang="en-US" sz="2400" dirty="0" smtClean="0">
                <a:solidFill>
                  <a:schemeClr val="tx1">
                    <a:lumMod val="75000"/>
                    <a:lumOff val="25000"/>
                  </a:schemeClr>
                </a:solidFill>
              </a:rPr>
              <a:t>Questions/comments</a:t>
            </a:r>
          </a:p>
        </p:txBody>
      </p:sp>
      <p:sp>
        <p:nvSpPr>
          <p:cNvPr id="201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767360A-F42C-4D6D-9680-E3C836CBD6C3}" type="slidenum">
              <a:rPr lang="en-US" altLang="en-US" sz="1200" smtClean="0">
                <a:solidFill>
                  <a:srgbClr val="898989"/>
                </a:solidFill>
              </a:rPr>
              <a:pPr eaLnBrk="1" hangingPunct="1">
                <a:spcBef>
                  <a:spcPct val="0"/>
                </a:spcBef>
                <a:buFontTx/>
                <a:buNone/>
              </a:pPr>
              <a:t>2</a:t>
            </a:fld>
            <a:endParaRPr lang="en-US" altLang="en-US" sz="1200" dirty="0" smtClean="0">
              <a:solidFill>
                <a:srgbClr val="898989"/>
              </a:solidFill>
            </a:endParaRPr>
          </a:p>
        </p:txBody>
      </p:sp>
      <p:sp>
        <p:nvSpPr>
          <p:cNvPr id="8" name="Title 1"/>
          <p:cNvSpPr txBox="1">
            <a:spLocks/>
          </p:cNvSpPr>
          <p:nvPr/>
        </p:nvSpPr>
        <p:spPr bwMode="auto">
          <a:xfrm>
            <a:off x="344488" y="789517"/>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prstClr val="black"/>
                </a:solidFill>
              </a:rPr>
              <a:t>Agenda</a:t>
            </a:r>
            <a:endParaRPr lang="en-US" altLang="en-US" i="1"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C27D8AE-D1EC-4515-9A3E-4966A5A9A392}" type="slidenum">
              <a:rPr lang="en-US" altLang="en-US" sz="1200" smtClean="0">
                <a:solidFill>
                  <a:srgbClr val="898989"/>
                </a:solidFill>
              </a:rPr>
              <a:pPr eaLnBrk="1" hangingPunct="1">
                <a:spcBef>
                  <a:spcPct val="0"/>
                </a:spcBef>
                <a:buFontTx/>
                <a:buNone/>
              </a:pPr>
              <a:t>20</a:t>
            </a:fld>
            <a:endParaRPr lang="en-US" altLang="en-US" sz="1200" dirty="0" smtClean="0">
              <a:solidFill>
                <a:srgbClr val="898989"/>
              </a:solidFill>
            </a:endParaRPr>
          </a:p>
        </p:txBody>
      </p:sp>
      <p:graphicFrame>
        <p:nvGraphicFramePr>
          <p:cNvPr id="5" name="Content Placeholder 3"/>
          <p:cNvGraphicFramePr>
            <a:graphicFrameLocks/>
          </p:cNvGraphicFramePr>
          <p:nvPr/>
        </p:nvGraphicFramePr>
        <p:xfrm>
          <a:off x="344818" y="1654873"/>
          <a:ext cx="8460671" cy="468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ctrTitle"/>
          </p:nvPr>
        </p:nvSpPr>
        <p:spPr>
          <a:xfrm>
            <a:off x="344488" y="742950"/>
            <a:ext cx="8461375" cy="933450"/>
          </a:xfrm>
        </p:spPr>
        <p:txBody>
          <a:bodyPr>
            <a:normAutofit fontScale="90000"/>
          </a:bodyPr>
          <a:lstStyle/>
          <a:p>
            <a:pPr algn="ctr" eaLnBrk="1" hangingPunct="1">
              <a:defRPr/>
            </a:pPr>
            <a:r>
              <a:rPr lang="en-US" altLang="en-US" sz="2700" dirty="0" smtClean="0"/>
              <a:t>Cancer Survivorship E-Learning Series for Primary Care Providers</a:t>
            </a:r>
            <a:r>
              <a:rPr lang="en-US" altLang="en-US" sz="2700" i="1" dirty="0" smtClean="0"/>
              <a:t/>
            </a:r>
            <a:br>
              <a:rPr lang="en-US" altLang="en-US" sz="2700" i="1" dirty="0" smtClean="0"/>
            </a:br>
            <a:r>
              <a:rPr lang="en-US" altLang="en-US" sz="3200" i="1" dirty="0" smtClean="0">
                <a:solidFill>
                  <a:srgbClr val="0070C0"/>
                </a:solidFill>
              </a:rPr>
              <a:t>cancersurvivorshipcentereducation.org</a:t>
            </a:r>
            <a:endParaRPr lang="en-US" altLang="en-US" sz="3200" dirty="0" smtClean="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ctrTitle"/>
          </p:nvPr>
        </p:nvSpPr>
        <p:spPr>
          <a:xfrm>
            <a:off x="344488" y="512763"/>
            <a:ext cx="8461375" cy="933450"/>
          </a:xfrm>
        </p:spPr>
        <p:txBody>
          <a:bodyPr/>
          <a:lstStyle/>
          <a:p>
            <a:pPr algn="ctr" eaLnBrk="1" hangingPunct="1"/>
            <a:r>
              <a:rPr lang="en-US" altLang="en-US" sz="3200" dirty="0" smtClean="0"/>
              <a:t>Cancer Survivor </a:t>
            </a:r>
            <a:r>
              <a:rPr lang="en-US" altLang="en-US" sz="3200" u="sng" dirty="0" smtClean="0"/>
              <a:t>Program</a:t>
            </a:r>
            <a:r>
              <a:rPr lang="en-US" altLang="en-US" sz="3200" dirty="0" smtClean="0"/>
              <a:t> Resource Inventory</a:t>
            </a:r>
          </a:p>
        </p:txBody>
      </p:sp>
      <p:sp>
        <p:nvSpPr>
          <p:cNvPr id="2181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4B28B62-DEF8-42D2-8DDF-52EBA37B8C2C}" type="slidenum">
              <a:rPr lang="en-US" altLang="en-US" sz="1200" smtClean="0">
                <a:solidFill>
                  <a:srgbClr val="898989"/>
                </a:solidFill>
              </a:rPr>
              <a:pPr eaLnBrk="1" hangingPunct="1">
                <a:spcBef>
                  <a:spcPct val="0"/>
                </a:spcBef>
                <a:buFontTx/>
                <a:buNone/>
              </a:pPr>
              <a:t>21</a:t>
            </a:fld>
            <a:endParaRPr lang="en-US" altLang="en-US" sz="1200" dirty="0" smtClean="0">
              <a:solidFill>
                <a:srgbClr val="898989"/>
              </a:solidFill>
            </a:endParaRPr>
          </a:p>
        </p:txBody>
      </p:sp>
      <p:pic>
        <p:nvPicPr>
          <p:cNvPr id="6" name="Picture 2"/>
          <p:cNvPicPr>
            <a:picLocks noChangeAspect="1" noChangeArrowheads="1"/>
          </p:cNvPicPr>
          <p:nvPr/>
        </p:nvPicPr>
        <p:blipFill rotWithShape="1">
          <a:blip r:embed="rId3"/>
          <a:srcRect t="5971" r="59660" b="4142"/>
          <a:stretch/>
        </p:blipFill>
        <p:spPr bwMode="auto">
          <a:xfrm>
            <a:off x="455613" y="1428750"/>
            <a:ext cx="3910012" cy="4899025"/>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4"/>
          <a:srcRect l="7262" t="9214" b="3629"/>
          <a:stretch/>
        </p:blipFill>
        <p:spPr bwMode="auto">
          <a:xfrm>
            <a:off x="4740275" y="1446213"/>
            <a:ext cx="3729038" cy="490855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ctrTitle"/>
          </p:nvPr>
        </p:nvSpPr>
        <p:spPr>
          <a:xfrm>
            <a:off x="344488" y="979488"/>
            <a:ext cx="8461375" cy="933450"/>
          </a:xfrm>
        </p:spPr>
        <p:txBody>
          <a:bodyPr>
            <a:normAutofit fontScale="90000"/>
          </a:bodyPr>
          <a:lstStyle/>
          <a:p>
            <a:pPr algn="ctr" eaLnBrk="1" hangingPunct="1">
              <a:defRPr/>
            </a:pPr>
            <a:r>
              <a:rPr lang="en-US" altLang="en-US" sz="3600" dirty="0" smtClean="0"/>
              <a:t>Moving Beyond Patient Satisfaction: </a:t>
            </a:r>
            <a:br>
              <a:rPr lang="en-US" altLang="en-US" sz="3600" dirty="0" smtClean="0"/>
            </a:br>
            <a:r>
              <a:rPr lang="en-US" altLang="en-US" sz="3600" dirty="0" smtClean="0"/>
              <a:t>Tips to Measure Program Impact Guide</a:t>
            </a:r>
            <a:r>
              <a:rPr lang="en-US" altLang="en-US" sz="3200" dirty="0" smtClean="0"/>
              <a:t/>
            </a:r>
            <a:br>
              <a:rPr lang="en-US" altLang="en-US" sz="3200" dirty="0" smtClean="0"/>
            </a:br>
            <a:r>
              <a:rPr lang="en-US" altLang="en-US" sz="3200" i="1" dirty="0" smtClean="0">
                <a:solidFill>
                  <a:srgbClr val="0070C0"/>
                </a:solidFill>
              </a:rPr>
              <a:t>cancer.org/survivorshipprogramevaluation</a:t>
            </a:r>
          </a:p>
        </p:txBody>
      </p:sp>
      <p:sp>
        <p:nvSpPr>
          <p:cNvPr id="2191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31A253C-7D90-43EE-96EC-E350B8A90B51}" type="slidenum">
              <a:rPr lang="en-US" altLang="en-US" sz="1200" smtClean="0">
                <a:solidFill>
                  <a:srgbClr val="898989"/>
                </a:solidFill>
              </a:rPr>
              <a:pPr eaLnBrk="1" hangingPunct="1">
                <a:spcBef>
                  <a:spcPct val="0"/>
                </a:spcBef>
                <a:buFontTx/>
                <a:buNone/>
              </a:pPr>
              <a:t>22</a:t>
            </a:fld>
            <a:endParaRPr lang="en-US" altLang="en-US" sz="1200" dirty="0" smtClean="0">
              <a:solidFill>
                <a:srgbClr val="898989"/>
              </a:solidFill>
            </a:endParaRPr>
          </a:p>
        </p:txBody>
      </p:sp>
      <p:pic>
        <p:nvPicPr>
          <p:cNvPr id="6" name="Picture 2"/>
          <p:cNvPicPr>
            <a:picLocks noChangeAspect="1" noChangeArrowheads="1"/>
          </p:cNvPicPr>
          <p:nvPr/>
        </p:nvPicPr>
        <p:blipFill rotWithShape="1">
          <a:blip r:embed="rId3"/>
          <a:srcRect l="26887" t="21044" r="26273" b="8132"/>
          <a:stretch/>
        </p:blipFill>
        <p:spPr bwMode="auto">
          <a:xfrm>
            <a:off x="2867025" y="2400300"/>
            <a:ext cx="3533775" cy="4273550"/>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ctrTitle"/>
          </p:nvPr>
        </p:nvSpPr>
        <p:spPr>
          <a:xfrm>
            <a:off x="344488" y="720725"/>
            <a:ext cx="8461375" cy="933450"/>
          </a:xfrm>
        </p:spPr>
        <p:txBody>
          <a:bodyPr>
            <a:normAutofit fontScale="90000"/>
          </a:bodyPr>
          <a:lstStyle/>
          <a:p>
            <a:pPr algn="ctr" eaLnBrk="1" hangingPunct="1">
              <a:defRPr/>
            </a:pPr>
            <a:r>
              <a:rPr lang="en-US" altLang="en-US" sz="3600" dirty="0" smtClean="0"/>
              <a:t>Guide for Delivering Survivorship Care</a:t>
            </a:r>
            <a:br>
              <a:rPr lang="en-US" altLang="en-US" sz="3600" dirty="0" smtClean="0"/>
            </a:br>
            <a:r>
              <a:rPr lang="en-US" altLang="en-US" sz="2400" i="1" dirty="0" smtClean="0">
                <a:solidFill>
                  <a:srgbClr val="0070C0"/>
                </a:solidFill>
              </a:rPr>
              <a:t>cancersurvivorshipcentereducation.org/Survivorship_Guide.html</a:t>
            </a:r>
          </a:p>
        </p:txBody>
      </p:sp>
      <p:sp>
        <p:nvSpPr>
          <p:cNvPr id="2201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09C5B61-FE26-4292-B8AD-AD8B72CE6F89}" type="slidenum">
              <a:rPr lang="en-US" altLang="en-US" sz="1200" smtClean="0">
                <a:solidFill>
                  <a:srgbClr val="898989"/>
                </a:solidFill>
              </a:rPr>
              <a:pPr eaLnBrk="1" hangingPunct="1">
                <a:spcBef>
                  <a:spcPct val="0"/>
                </a:spcBef>
                <a:buFontTx/>
                <a:buNone/>
              </a:pPr>
              <a:t>23</a:t>
            </a:fld>
            <a:endParaRPr lang="en-US" altLang="en-US" sz="1200" dirty="0" smtClean="0">
              <a:solidFill>
                <a:srgbClr val="898989"/>
              </a:solidFill>
            </a:endParaRPr>
          </a:p>
        </p:txBody>
      </p:sp>
      <p:pic>
        <p:nvPicPr>
          <p:cNvPr id="288770" name="Picture 2" descr="C:\Users\nerb\Desktop\6bdb623eee97336d2dadd33b7c5366a2.png"/>
          <p:cNvPicPr>
            <a:picLocks noChangeAspect="1" noChangeArrowheads="1"/>
          </p:cNvPicPr>
          <p:nvPr/>
        </p:nvPicPr>
        <p:blipFill>
          <a:blip r:embed="rId3"/>
          <a:srcRect/>
          <a:stretch>
            <a:fillRect/>
          </a:stretch>
        </p:blipFill>
        <p:spPr bwMode="auto">
          <a:xfrm>
            <a:off x="2709863" y="1858963"/>
            <a:ext cx="3787775" cy="4632325"/>
          </a:xfrm>
          <a:prstGeom prst="rect">
            <a:avLst/>
          </a:prstGeom>
          <a:noFill/>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C1DD3B1-0A2C-40EC-8B88-F93A95ED918D}" type="slidenum">
              <a:rPr lang="en-US" altLang="en-US" sz="1200" smtClean="0">
                <a:solidFill>
                  <a:srgbClr val="898989"/>
                </a:solidFill>
              </a:rPr>
              <a:pPr eaLnBrk="1" hangingPunct="1">
                <a:spcBef>
                  <a:spcPct val="0"/>
                </a:spcBef>
                <a:buFontTx/>
                <a:buNone/>
              </a:pPr>
              <a:t>24</a:t>
            </a:fld>
            <a:endParaRPr lang="en-US" altLang="en-US" sz="1200" dirty="0" smtClean="0">
              <a:solidFill>
                <a:srgbClr val="898989"/>
              </a:solidFill>
            </a:endParaRPr>
          </a:p>
        </p:txBody>
      </p:sp>
      <p:pic>
        <p:nvPicPr>
          <p:cNvPr id="232452" name="Picture 4"/>
          <p:cNvPicPr>
            <a:picLocks noChangeAspect="1" noChangeArrowheads="1"/>
          </p:cNvPicPr>
          <p:nvPr/>
        </p:nvPicPr>
        <p:blipFill>
          <a:blip r:embed="rId3"/>
          <a:srcRect/>
          <a:stretch>
            <a:fillRect/>
          </a:stretch>
        </p:blipFill>
        <p:spPr bwMode="auto">
          <a:xfrm>
            <a:off x="4656138" y="2360613"/>
            <a:ext cx="3794125" cy="2857500"/>
          </a:xfrm>
          <a:prstGeom prst="rect">
            <a:avLst/>
          </a:prstGeom>
          <a:noFill/>
          <a:ln>
            <a:noFill/>
          </a:ln>
          <a:effectLst>
            <a:outerShdw blurRad="292100" dist="139700" dir="2700000" algn="ctr" rotWithShape="0">
              <a:srgbClr val="00000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1188" name="Title 1"/>
          <p:cNvSpPr txBox="1">
            <a:spLocks/>
          </p:cNvSpPr>
          <p:nvPr/>
        </p:nvSpPr>
        <p:spPr bwMode="auto">
          <a:xfrm>
            <a:off x="-8461375" y="4751388"/>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dirty="0"/>
          </a:p>
        </p:txBody>
      </p:sp>
      <p:pic>
        <p:nvPicPr>
          <p:cNvPr id="232458" name="Picture 10" descr="G:\Common\HP Digital Content Team\Web publisher\website stock images\Survivor Resource Center Images\Survivorship Resource Center  Image Originals\Cancer Survivorship A Landscape Analysis\AC1083_JPG_72[1].jpg"/>
          <p:cNvPicPr>
            <a:picLocks noChangeAspect="1" noChangeArrowheads="1"/>
          </p:cNvPicPr>
          <p:nvPr/>
        </p:nvPicPr>
        <p:blipFill rotWithShape="1">
          <a:blip r:embed="rId4"/>
          <a:srcRect l="13678" t="34411" b="26780"/>
          <a:stretch/>
        </p:blipFill>
        <p:spPr bwMode="auto">
          <a:xfrm>
            <a:off x="493713" y="1751013"/>
            <a:ext cx="3754437" cy="2530475"/>
          </a:xfrm>
          <a:prstGeom prst="rect">
            <a:avLst/>
          </a:prstGeom>
          <a:noFill/>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F04C974-5210-4BED-A5E8-3FC6A8749FA5}" type="slidenum">
              <a:rPr lang="en-US" altLang="en-US" sz="1200" smtClean="0">
                <a:solidFill>
                  <a:srgbClr val="898989"/>
                </a:solidFill>
              </a:rPr>
              <a:pPr eaLnBrk="1" hangingPunct="1">
                <a:spcBef>
                  <a:spcPct val="0"/>
                </a:spcBef>
                <a:buFontTx/>
                <a:buNone/>
              </a:pPr>
              <a:t>25</a:t>
            </a:fld>
            <a:endParaRPr lang="en-US" altLang="en-US" sz="1200" dirty="0" smtClean="0">
              <a:solidFill>
                <a:srgbClr val="898989"/>
              </a:solidFill>
            </a:endParaRPr>
          </a:p>
        </p:txBody>
      </p:sp>
      <p:sp>
        <p:nvSpPr>
          <p:cNvPr id="220163" name="Title 1"/>
          <p:cNvSpPr>
            <a:spLocks noGrp="1"/>
          </p:cNvSpPr>
          <p:nvPr>
            <p:ph type="ctrTitle"/>
          </p:nvPr>
        </p:nvSpPr>
        <p:spPr>
          <a:xfrm>
            <a:off x="344488" y="720725"/>
            <a:ext cx="8461375" cy="933450"/>
          </a:xfrm>
        </p:spPr>
        <p:txBody>
          <a:bodyPr>
            <a:normAutofit fontScale="90000"/>
          </a:bodyPr>
          <a:lstStyle/>
          <a:p>
            <a:pPr algn="ctr" eaLnBrk="1" hangingPunct="1">
              <a:defRPr/>
            </a:pPr>
            <a:r>
              <a:rPr lang="en-US" altLang="en-US" sz="3600" dirty="0" smtClean="0"/>
              <a:t>Cancer Survivorship: A Policy Landscape Analysis</a:t>
            </a:r>
            <a:br>
              <a:rPr lang="en-US" altLang="en-US" sz="3600" dirty="0" smtClean="0"/>
            </a:br>
            <a:r>
              <a:rPr lang="en-US" altLang="en-US" sz="3200" i="1" dirty="0" smtClean="0">
                <a:solidFill>
                  <a:srgbClr val="0070C0"/>
                </a:solidFill>
              </a:rPr>
              <a:t>cancer.org/survivorshippolicypapers</a:t>
            </a:r>
          </a:p>
        </p:txBody>
      </p:sp>
      <p:pic>
        <p:nvPicPr>
          <p:cNvPr id="6" name="Picture 5"/>
          <p:cNvPicPr/>
          <p:nvPr/>
        </p:nvPicPr>
        <p:blipFill rotWithShape="1">
          <a:blip r:embed="rId3"/>
          <a:srcRect l="30751" t="10762" r="31598" b="4869"/>
          <a:stretch/>
        </p:blipFill>
        <p:spPr bwMode="auto">
          <a:xfrm>
            <a:off x="2895600" y="1828800"/>
            <a:ext cx="3448050" cy="4662488"/>
          </a:xfrm>
          <a:prstGeom prst="rect">
            <a:avLst/>
          </a:prstGeom>
          <a:ln>
            <a:noFill/>
          </a:ln>
          <a:effectLst>
            <a:outerShdw blurRad="292100" dist="139700" dir="2700000" algn="ctr" rotWithShape="0">
              <a:srgbClr val="000000">
                <a:alpha val="65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ctrTitle"/>
          </p:nvPr>
        </p:nvSpPr>
        <p:spPr>
          <a:xfrm>
            <a:off x="688975" y="7938"/>
            <a:ext cx="8116888" cy="933450"/>
          </a:xfrm>
        </p:spPr>
        <p:txBody>
          <a:bodyPr/>
          <a:lstStyle/>
          <a:p>
            <a:pPr algn="ctr" eaLnBrk="1" hangingPunct="1"/>
            <a:r>
              <a:rPr lang="en-US" altLang="en-US" sz="3200" dirty="0" smtClean="0"/>
              <a:t>Year 05 Activities</a:t>
            </a:r>
          </a:p>
        </p:txBody>
      </p:sp>
      <p:sp>
        <p:nvSpPr>
          <p:cNvPr id="3" name="Subtitle 2"/>
          <p:cNvSpPr>
            <a:spLocks noGrp="1"/>
          </p:cNvSpPr>
          <p:nvPr>
            <p:ph type="subTitle" idx="1"/>
          </p:nvPr>
        </p:nvSpPr>
        <p:spPr>
          <a:xfrm>
            <a:off x="688975" y="683647"/>
            <a:ext cx="4230688" cy="5856287"/>
          </a:xfrm>
        </p:spPr>
        <p:txBody>
          <a:bodyPr rtlCol="0">
            <a:noAutofit/>
          </a:bodyPr>
          <a:lstStyle/>
          <a:p>
            <a:pPr marL="457200" lvl="1" indent="0" eaLnBrk="1" fontAlgn="auto" hangingPunct="1">
              <a:spcBef>
                <a:spcPts val="0"/>
              </a:spcBef>
              <a:spcAft>
                <a:spcPts val="0"/>
              </a:spcAft>
              <a:buFont typeface="Arial"/>
              <a:buNone/>
              <a:defRPr/>
            </a:pPr>
            <a:endParaRPr lang="en-US" sz="1800" dirty="0" smtClean="0">
              <a:solidFill>
                <a:schemeClr val="tx1">
                  <a:lumMod val="75000"/>
                  <a:lumOff val="25000"/>
                </a:schemeClr>
              </a:solidFill>
            </a:endParaRPr>
          </a:p>
          <a:p>
            <a:pPr marL="566738" lvl="1" eaLnBrk="1" fontAlgn="auto" hangingPunct="1">
              <a:spcBef>
                <a:spcPts val="0"/>
              </a:spcBef>
              <a:spcAft>
                <a:spcPts val="0"/>
              </a:spcAft>
              <a:defRPr/>
            </a:pPr>
            <a:r>
              <a:rPr lang="en-US" sz="1800" dirty="0" smtClean="0">
                <a:solidFill>
                  <a:schemeClr val="tx1">
                    <a:lumMod val="75000"/>
                    <a:lumOff val="25000"/>
                  </a:schemeClr>
                </a:solidFill>
              </a:rPr>
              <a:t>Recommend priority areas for information and program development</a:t>
            </a:r>
          </a:p>
          <a:p>
            <a:pPr marL="566738" lvl="1" eaLnBrk="1" fontAlgn="auto" hangingPunct="1">
              <a:spcBef>
                <a:spcPts val="0"/>
              </a:spcBef>
              <a:spcAft>
                <a:spcPts val="0"/>
              </a:spcAft>
              <a:defRPr/>
            </a:pPr>
            <a:endParaRPr lang="en-US" sz="1800" dirty="0">
              <a:solidFill>
                <a:schemeClr val="tx1">
                  <a:lumMod val="75000"/>
                  <a:lumOff val="25000"/>
                </a:schemeClr>
              </a:solidFill>
            </a:endParaRPr>
          </a:p>
          <a:p>
            <a:pPr marL="566738" lvl="1" eaLnBrk="1" fontAlgn="auto" hangingPunct="1">
              <a:spcBef>
                <a:spcPts val="0"/>
              </a:spcBef>
              <a:spcAft>
                <a:spcPts val="0"/>
              </a:spcAft>
              <a:defRPr/>
            </a:pPr>
            <a:r>
              <a:rPr lang="en-US" sz="1800" dirty="0" smtClean="0">
                <a:solidFill>
                  <a:schemeClr val="tx1">
                    <a:lumMod val="75000"/>
                    <a:lumOff val="25000"/>
                  </a:schemeClr>
                </a:solidFill>
              </a:rPr>
              <a:t>Complete evaluation of </a:t>
            </a:r>
            <a:r>
              <a:rPr lang="en-US" sz="1800" i="1" dirty="0" smtClean="0">
                <a:solidFill>
                  <a:schemeClr val="tx1">
                    <a:lumMod val="75000"/>
                    <a:lumOff val="25000"/>
                  </a:schemeClr>
                </a:solidFill>
              </a:rPr>
              <a:t>Cancer: Thriving and Surviving </a:t>
            </a:r>
            <a:r>
              <a:rPr lang="en-US" sz="1800" dirty="0" smtClean="0">
                <a:solidFill>
                  <a:schemeClr val="tx1">
                    <a:lumMod val="75000"/>
                    <a:lumOff val="25000"/>
                  </a:schemeClr>
                </a:solidFill>
              </a:rPr>
              <a:t>and develop recommendations for resources</a:t>
            </a:r>
            <a:endParaRPr lang="en-US" sz="1800" i="1" dirty="0" smtClean="0">
              <a:solidFill>
                <a:schemeClr val="tx1">
                  <a:lumMod val="75000"/>
                  <a:lumOff val="25000"/>
                </a:schemeClr>
              </a:solidFill>
            </a:endParaRPr>
          </a:p>
          <a:p>
            <a:pPr marL="566738" lvl="1" eaLnBrk="1" fontAlgn="auto" hangingPunct="1">
              <a:spcBef>
                <a:spcPts val="0"/>
              </a:spcBef>
              <a:spcAft>
                <a:spcPts val="0"/>
              </a:spcAft>
              <a:buFont typeface="Arial"/>
              <a:buNone/>
              <a:defRPr/>
            </a:pPr>
            <a:endParaRPr lang="en-US" sz="1800" dirty="0" smtClean="0">
              <a:solidFill>
                <a:schemeClr val="tx1">
                  <a:lumMod val="75000"/>
                  <a:lumOff val="25000"/>
                </a:schemeClr>
              </a:solidFill>
            </a:endParaRPr>
          </a:p>
          <a:p>
            <a:pPr marL="566738" lvl="1" eaLnBrk="1" fontAlgn="auto" hangingPunct="1">
              <a:spcBef>
                <a:spcPts val="0"/>
              </a:spcBef>
              <a:spcAft>
                <a:spcPts val="0"/>
              </a:spcAft>
              <a:defRPr/>
            </a:pPr>
            <a:r>
              <a:rPr lang="en-US" sz="1800" dirty="0">
                <a:solidFill>
                  <a:schemeClr val="tx1">
                    <a:lumMod val="75000"/>
                    <a:lumOff val="25000"/>
                  </a:schemeClr>
                </a:solidFill>
              </a:rPr>
              <a:t>P</a:t>
            </a:r>
            <a:r>
              <a:rPr lang="en-US" sz="1800" dirty="0" smtClean="0">
                <a:solidFill>
                  <a:schemeClr val="tx1">
                    <a:lumMod val="75000"/>
                    <a:lumOff val="25000"/>
                  </a:schemeClr>
                </a:solidFill>
              </a:rPr>
              <a:t>ublish survivorship care guidelines and  corresponding E-Learning Series modules</a:t>
            </a:r>
            <a:endParaRPr lang="en-US" sz="1800" dirty="0" smtClean="0"/>
          </a:p>
          <a:p>
            <a:pPr marL="566738" lvl="1" eaLnBrk="1" fontAlgn="auto" hangingPunct="1">
              <a:spcBef>
                <a:spcPts val="0"/>
              </a:spcBef>
              <a:spcAft>
                <a:spcPts val="0"/>
              </a:spcAft>
              <a:defRPr/>
            </a:pPr>
            <a:endParaRPr lang="en-US" sz="1800" dirty="0">
              <a:solidFill>
                <a:schemeClr val="tx1">
                  <a:lumMod val="75000"/>
                  <a:lumOff val="25000"/>
                </a:schemeClr>
              </a:solidFill>
            </a:endParaRPr>
          </a:p>
          <a:p>
            <a:pPr marL="566738" lvl="1" eaLnBrk="1" fontAlgn="auto" hangingPunct="1">
              <a:spcBef>
                <a:spcPts val="0"/>
              </a:spcBef>
              <a:spcAft>
                <a:spcPts val="0"/>
              </a:spcAft>
              <a:defRPr/>
            </a:pPr>
            <a:r>
              <a:rPr lang="en-US" sz="1800" dirty="0" smtClean="0">
                <a:solidFill>
                  <a:schemeClr val="tx1">
                    <a:lumMod val="75000"/>
                    <a:lumOff val="25000"/>
                  </a:schemeClr>
                </a:solidFill>
              </a:rPr>
              <a:t>Expand care provider resources to facilitate utilization of survivorship care guidelines</a:t>
            </a:r>
          </a:p>
          <a:p>
            <a:pPr marL="109538" lvl="1" indent="0" eaLnBrk="1" fontAlgn="auto" hangingPunct="1">
              <a:spcBef>
                <a:spcPts val="0"/>
              </a:spcBef>
              <a:spcAft>
                <a:spcPts val="0"/>
              </a:spcAft>
              <a:buNone/>
              <a:defRPr/>
            </a:pPr>
            <a:endParaRPr lang="en-US" sz="1800" dirty="0">
              <a:solidFill>
                <a:schemeClr val="tx1">
                  <a:lumMod val="75000"/>
                  <a:lumOff val="25000"/>
                </a:schemeClr>
              </a:solidFill>
            </a:endParaRPr>
          </a:p>
          <a:p>
            <a:pPr marL="566738" lvl="1" eaLnBrk="1" fontAlgn="auto" hangingPunct="1">
              <a:spcBef>
                <a:spcPts val="0"/>
              </a:spcBef>
              <a:spcAft>
                <a:spcPts val="0"/>
              </a:spcAft>
              <a:defRPr/>
            </a:pPr>
            <a:r>
              <a:rPr lang="en-US" sz="1800" dirty="0" smtClean="0">
                <a:solidFill>
                  <a:schemeClr val="tx1">
                    <a:lumMod val="75000"/>
                    <a:lumOff val="25000"/>
                  </a:schemeClr>
                </a:solidFill>
              </a:rPr>
              <a:t>Publish research findings</a:t>
            </a:r>
          </a:p>
          <a:p>
            <a:pPr marL="566738" lvl="1" eaLnBrk="1" fontAlgn="auto" hangingPunct="1">
              <a:spcBef>
                <a:spcPts val="0"/>
              </a:spcBef>
              <a:spcAft>
                <a:spcPts val="0"/>
              </a:spcAft>
              <a:defRPr/>
            </a:pPr>
            <a:endParaRPr lang="en-US" sz="1800" dirty="0">
              <a:solidFill>
                <a:schemeClr val="tx1">
                  <a:lumMod val="75000"/>
                  <a:lumOff val="25000"/>
                </a:schemeClr>
              </a:solidFill>
            </a:endParaRPr>
          </a:p>
          <a:p>
            <a:pPr marL="566738" lvl="1" eaLnBrk="1" fontAlgn="auto" hangingPunct="1">
              <a:spcBef>
                <a:spcPts val="0"/>
              </a:spcBef>
              <a:spcAft>
                <a:spcPts val="0"/>
              </a:spcAft>
              <a:defRPr/>
            </a:pPr>
            <a:r>
              <a:rPr lang="en-US" sz="1800" dirty="0" smtClean="0">
                <a:solidFill>
                  <a:schemeClr val="tx1">
                    <a:lumMod val="75000"/>
                    <a:lumOff val="25000"/>
                  </a:schemeClr>
                </a:solidFill>
              </a:rPr>
              <a:t>Evaluate activities</a:t>
            </a:r>
            <a:endParaRPr lang="en-US" dirty="0" smtClean="0"/>
          </a:p>
          <a:p>
            <a:pPr marL="0" indent="0" eaLnBrk="1" fontAlgn="auto" hangingPunct="1">
              <a:spcAft>
                <a:spcPts val="0"/>
              </a:spcAft>
              <a:buFont typeface="Arial"/>
              <a:buNone/>
              <a:defRPr/>
            </a:pPr>
            <a:endParaRPr lang="en-US" dirty="0" smtClean="0"/>
          </a:p>
        </p:txBody>
      </p:sp>
      <p:sp>
        <p:nvSpPr>
          <p:cNvPr id="2232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7E103D0-6406-48BD-A340-7219D2F5A72E}" type="slidenum">
              <a:rPr lang="en-US" altLang="en-US" sz="1200" smtClean="0">
                <a:solidFill>
                  <a:srgbClr val="898989"/>
                </a:solidFill>
              </a:rPr>
              <a:pPr eaLnBrk="1" hangingPunct="1">
                <a:spcBef>
                  <a:spcPct val="0"/>
                </a:spcBef>
                <a:buFontTx/>
                <a:buNone/>
              </a:pPr>
              <a:t>26</a:t>
            </a:fld>
            <a:endParaRPr lang="en-US" altLang="en-US" sz="1200" dirty="0" smtClean="0">
              <a:solidFill>
                <a:srgbClr val="898989"/>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3936995499"/>
              </p:ext>
            </p:extLst>
          </p:nvPr>
        </p:nvGraphicFramePr>
        <p:xfrm>
          <a:off x="5092191" y="941388"/>
          <a:ext cx="3886200" cy="585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344488" y="650876"/>
            <a:ext cx="8461375" cy="839787"/>
          </a:xfrm>
        </p:spPr>
        <p:txBody>
          <a:bodyPr/>
          <a:lstStyle/>
          <a:p>
            <a:pPr eaLnBrk="1" hangingPunct="1"/>
            <a:r>
              <a:rPr lang="en-US" altLang="en-US" sz="2800" dirty="0" smtClean="0"/>
              <a:t>The Survivorship Center</a:t>
            </a:r>
            <a:br>
              <a:rPr lang="en-US" altLang="en-US" sz="2800" dirty="0" smtClean="0"/>
            </a:br>
            <a:r>
              <a:rPr lang="en-US" altLang="en-US" sz="2800" dirty="0" smtClean="0"/>
              <a:t>Project Staff Contact Information</a:t>
            </a:r>
          </a:p>
        </p:txBody>
      </p:sp>
      <p:sp>
        <p:nvSpPr>
          <p:cNvPr id="224259" name="Text Placeholder 2"/>
          <p:cNvSpPr>
            <a:spLocks noGrp="1"/>
          </p:cNvSpPr>
          <p:nvPr>
            <p:ph type="body" idx="1"/>
          </p:nvPr>
        </p:nvSpPr>
        <p:spPr>
          <a:xfrm>
            <a:off x="344488" y="1666195"/>
            <a:ext cx="4152900" cy="482600"/>
          </a:xfrm>
        </p:spPr>
        <p:txBody>
          <a:bodyPr/>
          <a:lstStyle/>
          <a:p>
            <a:pPr eaLnBrk="1" hangingPunct="1"/>
            <a:r>
              <a:rPr lang="en-US" altLang="en-US" b="0" dirty="0" smtClean="0"/>
              <a:t>American Cancer Society</a:t>
            </a:r>
            <a:r>
              <a:rPr lang="en-US" altLang="en-US" b="0" dirty="0" smtClean="0">
                <a:solidFill>
                  <a:srgbClr val="0070C0"/>
                </a:solidFill>
              </a:rPr>
              <a:t>	</a:t>
            </a:r>
          </a:p>
        </p:txBody>
      </p:sp>
      <p:sp>
        <p:nvSpPr>
          <p:cNvPr id="4" name="Content Placeholder 3"/>
          <p:cNvSpPr>
            <a:spLocks noGrp="1"/>
          </p:cNvSpPr>
          <p:nvPr>
            <p:ph sz="half" idx="2"/>
          </p:nvPr>
        </p:nvSpPr>
        <p:spPr>
          <a:xfrm>
            <a:off x="344488" y="2151063"/>
            <a:ext cx="4152900" cy="4340225"/>
          </a:xfrm>
        </p:spPr>
        <p:txBody>
          <a:bodyPr rtlCol="0">
            <a:normAutofit fontScale="85000" lnSpcReduction="20000"/>
          </a:bodyPr>
          <a:lstStyle/>
          <a:p>
            <a:pPr eaLnBrk="1" fontAlgn="auto" hangingPunct="1">
              <a:spcBef>
                <a:spcPct val="0"/>
              </a:spcBef>
              <a:spcAft>
                <a:spcPts val="0"/>
              </a:spcAft>
              <a:buFontTx/>
              <a:buNone/>
              <a:defRPr/>
            </a:pPr>
            <a:r>
              <a:rPr lang="en-US" altLang="en-US" sz="2100" b="1" dirty="0">
                <a:solidFill>
                  <a:prstClr val="black">
                    <a:lumMod val="75000"/>
                    <a:lumOff val="25000"/>
                  </a:prstClr>
                </a:solidFill>
              </a:rPr>
              <a:t>Principal </a:t>
            </a:r>
            <a:r>
              <a:rPr lang="en-US" altLang="en-US" sz="2100" b="1" dirty="0" smtClean="0">
                <a:solidFill>
                  <a:prstClr val="black">
                    <a:lumMod val="75000"/>
                    <a:lumOff val="25000"/>
                  </a:prstClr>
                </a:solidFill>
              </a:rPr>
              <a:t>Investigator/Project Director</a:t>
            </a:r>
            <a:endParaRPr lang="en-US" altLang="en-US" sz="2100" dirty="0">
              <a:solidFill>
                <a:prstClr val="black">
                  <a:lumMod val="75000"/>
                  <a:lumOff val="25000"/>
                </a:prstClr>
              </a:solidFill>
            </a:endParaRPr>
          </a:p>
          <a:p>
            <a:pPr eaLnBrk="1" fontAlgn="auto" hangingPunct="1">
              <a:spcBef>
                <a:spcPct val="0"/>
              </a:spcBef>
              <a:spcAft>
                <a:spcPts val="0"/>
              </a:spcAft>
              <a:buFontTx/>
              <a:buNone/>
              <a:defRPr/>
            </a:pPr>
            <a:r>
              <a:rPr lang="en-US" altLang="en-US" sz="2100" dirty="0" smtClean="0">
                <a:solidFill>
                  <a:prstClr val="black">
                    <a:lumMod val="75000"/>
                    <a:lumOff val="25000"/>
                  </a:prstClr>
                </a:solidFill>
              </a:rPr>
              <a:t>Catherine Alfano, PhD</a:t>
            </a:r>
          </a:p>
          <a:p>
            <a:pPr eaLnBrk="1" fontAlgn="auto" hangingPunct="1">
              <a:spcBef>
                <a:spcPct val="0"/>
              </a:spcBef>
              <a:spcAft>
                <a:spcPts val="0"/>
              </a:spcAft>
              <a:buFontTx/>
              <a:buNone/>
              <a:defRPr/>
            </a:pPr>
            <a:r>
              <a:rPr lang="en-US" altLang="en-US" sz="2100" dirty="0">
                <a:solidFill>
                  <a:prstClr val="black">
                    <a:lumMod val="75000"/>
                    <a:lumOff val="25000"/>
                  </a:prstClr>
                </a:solidFill>
              </a:rPr>
              <a:t>c</a:t>
            </a:r>
            <a:r>
              <a:rPr lang="en-US" altLang="en-US" sz="2100" dirty="0" smtClean="0">
                <a:solidFill>
                  <a:prstClr val="black">
                    <a:lumMod val="75000"/>
                    <a:lumOff val="25000"/>
                  </a:prstClr>
                </a:solidFill>
              </a:rPr>
              <a:t>atherine.alfano@cancer.org</a:t>
            </a:r>
          </a:p>
          <a:p>
            <a:pPr eaLnBrk="1" fontAlgn="auto" hangingPunct="1">
              <a:spcBef>
                <a:spcPct val="0"/>
              </a:spcBef>
              <a:spcAft>
                <a:spcPts val="0"/>
              </a:spcAft>
              <a:buFontTx/>
              <a:buNone/>
              <a:defRPr/>
            </a:pPr>
            <a:endParaRPr lang="en-US" altLang="en-US" sz="2100" b="1" dirty="0" smtClean="0">
              <a:solidFill>
                <a:prstClr val="black">
                  <a:lumMod val="75000"/>
                  <a:lumOff val="25000"/>
                </a:prstClr>
              </a:solidFill>
            </a:endParaRPr>
          </a:p>
          <a:p>
            <a:pPr eaLnBrk="1" fontAlgn="auto" hangingPunct="1">
              <a:spcBef>
                <a:spcPct val="0"/>
              </a:spcBef>
              <a:spcAft>
                <a:spcPts val="0"/>
              </a:spcAft>
              <a:buFontTx/>
              <a:buNone/>
              <a:defRPr/>
            </a:pPr>
            <a:r>
              <a:rPr lang="en-US" altLang="en-US" sz="2100" b="1" dirty="0" smtClean="0">
                <a:solidFill>
                  <a:prstClr val="black">
                    <a:lumMod val="75000"/>
                    <a:lumOff val="25000"/>
                  </a:prstClr>
                </a:solidFill>
              </a:rPr>
              <a:t>Program </a:t>
            </a:r>
            <a:r>
              <a:rPr lang="en-US" altLang="en-US" sz="2100" b="1" dirty="0">
                <a:solidFill>
                  <a:prstClr val="black">
                    <a:lumMod val="75000"/>
                    <a:lumOff val="25000"/>
                  </a:prstClr>
                </a:solidFill>
              </a:rPr>
              <a:t>Manager </a:t>
            </a:r>
            <a:endParaRPr lang="en-US" altLang="en-US" sz="2100" b="1" dirty="0" smtClean="0">
              <a:solidFill>
                <a:prstClr val="black">
                  <a:lumMod val="75000"/>
                  <a:lumOff val="25000"/>
                </a:prstClr>
              </a:solidFill>
            </a:endParaRPr>
          </a:p>
          <a:p>
            <a:pPr eaLnBrk="1" fontAlgn="auto" hangingPunct="1">
              <a:spcBef>
                <a:spcPct val="0"/>
              </a:spcBef>
              <a:spcAft>
                <a:spcPts val="0"/>
              </a:spcAft>
              <a:buFontTx/>
              <a:buNone/>
              <a:defRPr/>
            </a:pPr>
            <a:r>
              <a:rPr lang="en-US" altLang="en-US" sz="2100" dirty="0" smtClean="0">
                <a:solidFill>
                  <a:prstClr val="black">
                    <a:lumMod val="75000"/>
                    <a:lumOff val="25000"/>
                  </a:prstClr>
                </a:solidFill>
              </a:rPr>
              <a:t>Nicole Erb, BA</a:t>
            </a:r>
          </a:p>
          <a:p>
            <a:pPr eaLnBrk="1" fontAlgn="auto" hangingPunct="1">
              <a:spcBef>
                <a:spcPct val="0"/>
              </a:spcBef>
              <a:spcAft>
                <a:spcPts val="0"/>
              </a:spcAft>
              <a:buFontTx/>
              <a:buNone/>
              <a:defRPr/>
            </a:pPr>
            <a:r>
              <a:rPr lang="en-US" altLang="en-US" sz="2100" dirty="0">
                <a:solidFill>
                  <a:prstClr val="black">
                    <a:lumMod val="75000"/>
                    <a:lumOff val="25000"/>
                  </a:prstClr>
                </a:solidFill>
              </a:rPr>
              <a:t>n</a:t>
            </a:r>
            <a:r>
              <a:rPr lang="en-US" altLang="en-US" sz="2100" dirty="0" smtClean="0">
                <a:solidFill>
                  <a:prstClr val="black">
                    <a:lumMod val="75000"/>
                    <a:lumOff val="25000"/>
                  </a:prstClr>
                </a:solidFill>
              </a:rPr>
              <a:t>icole.erb@cancer.org</a:t>
            </a:r>
          </a:p>
          <a:p>
            <a:pPr eaLnBrk="1" fontAlgn="auto" hangingPunct="1">
              <a:spcBef>
                <a:spcPct val="0"/>
              </a:spcBef>
              <a:spcAft>
                <a:spcPts val="0"/>
              </a:spcAft>
              <a:buFont typeface="Arial"/>
              <a:buNone/>
              <a:defRPr/>
            </a:pPr>
            <a:endParaRPr lang="en-US" altLang="en-US" sz="2100" b="1" dirty="0" smtClean="0">
              <a:solidFill>
                <a:prstClr val="black">
                  <a:lumMod val="75000"/>
                  <a:lumOff val="25000"/>
                </a:prstClr>
              </a:solidFill>
            </a:endParaRPr>
          </a:p>
          <a:p>
            <a:pPr eaLnBrk="1" fontAlgn="auto" hangingPunct="1">
              <a:spcBef>
                <a:spcPct val="0"/>
              </a:spcBef>
              <a:spcAft>
                <a:spcPts val="0"/>
              </a:spcAft>
              <a:buFont typeface="Arial"/>
              <a:buNone/>
              <a:defRPr/>
            </a:pPr>
            <a:r>
              <a:rPr lang="en-US" altLang="en-US" sz="2100" b="1" dirty="0" smtClean="0">
                <a:solidFill>
                  <a:prstClr val="black">
                    <a:lumMod val="75000"/>
                    <a:lumOff val="25000"/>
                  </a:prstClr>
                </a:solidFill>
              </a:rPr>
              <a:t>Behavioral </a:t>
            </a:r>
            <a:r>
              <a:rPr lang="en-US" altLang="en-US" sz="2100" b="1" dirty="0">
                <a:solidFill>
                  <a:prstClr val="black">
                    <a:lumMod val="75000"/>
                    <a:lumOff val="25000"/>
                  </a:prstClr>
                </a:solidFill>
              </a:rPr>
              <a:t>Scientist</a:t>
            </a:r>
            <a:endParaRPr lang="en-US" altLang="en-US" sz="2100" dirty="0">
              <a:solidFill>
                <a:prstClr val="black">
                  <a:lumMod val="75000"/>
                  <a:lumOff val="25000"/>
                </a:prstClr>
              </a:solidFill>
            </a:endParaRPr>
          </a:p>
          <a:p>
            <a:pPr eaLnBrk="1" fontAlgn="auto" hangingPunct="1">
              <a:spcBef>
                <a:spcPct val="0"/>
              </a:spcBef>
              <a:spcAft>
                <a:spcPts val="0"/>
              </a:spcAft>
              <a:buFont typeface="Arial"/>
              <a:buNone/>
              <a:defRPr/>
            </a:pPr>
            <a:r>
              <a:rPr lang="en-US" altLang="en-US" sz="2100" dirty="0">
                <a:solidFill>
                  <a:prstClr val="black">
                    <a:lumMod val="75000"/>
                    <a:lumOff val="25000"/>
                  </a:prstClr>
                </a:solidFill>
              </a:rPr>
              <a:t>Rachel </a:t>
            </a:r>
            <a:r>
              <a:rPr lang="en-US" altLang="en-US" sz="2100" dirty="0" smtClean="0">
                <a:solidFill>
                  <a:prstClr val="black">
                    <a:lumMod val="75000"/>
                    <a:lumOff val="25000"/>
                  </a:prstClr>
                </a:solidFill>
              </a:rPr>
              <a:t>Cannady, BS</a:t>
            </a:r>
            <a:endParaRPr lang="en-US" altLang="en-US" sz="2100" dirty="0">
              <a:solidFill>
                <a:prstClr val="black">
                  <a:lumMod val="75000"/>
                  <a:lumOff val="25000"/>
                </a:prstClr>
              </a:solidFill>
            </a:endParaRPr>
          </a:p>
          <a:p>
            <a:pPr eaLnBrk="1" fontAlgn="auto" hangingPunct="1">
              <a:spcBef>
                <a:spcPct val="0"/>
              </a:spcBef>
              <a:spcAft>
                <a:spcPts val="0"/>
              </a:spcAft>
              <a:buFont typeface="Arial"/>
              <a:buNone/>
              <a:defRPr/>
            </a:pPr>
            <a:r>
              <a:rPr lang="en-US" altLang="en-US" sz="2100" dirty="0">
                <a:solidFill>
                  <a:prstClr val="black">
                    <a:lumMod val="75000"/>
                    <a:lumOff val="25000"/>
                  </a:prstClr>
                </a:solidFill>
              </a:rPr>
              <a:t>r</a:t>
            </a:r>
            <a:r>
              <a:rPr lang="en-US" altLang="en-US" sz="2100" dirty="0" smtClean="0">
                <a:solidFill>
                  <a:prstClr val="black">
                    <a:lumMod val="75000"/>
                    <a:lumOff val="25000"/>
                  </a:prstClr>
                </a:solidFill>
              </a:rPr>
              <a:t>achel.cannady@cancer.org</a:t>
            </a:r>
          </a:p>
          <a:p>
            <a:pPr eaLnBrk="1" fontAlgn="auto" hangingPunct="1">
              <a:spcBef>
                <a:spcPct val="0"/>
              </a:spcBef>
              <a:spcAft>
                <a:spcPts val="0"/>
              </a:spcAft>
              <a:buFontTx/>
              <a:buNone/>
              <a:defRPr/>
            </a:pPr>
            <a:endParaRPr lang="en-US" altLang="en-US" sz="2100" b="1" dirty="0" smtClean="0">
              <a:solidFill>
                <a:prstClr val="black">
                  <a:lumMod val="75000"/>
                  <a:lumOff val="25000"/>
                </a:prstClr>
              </a:solidFill>
            </a:endParaRPr>
          </a:p>
          <a:p>
            <a:pPr eaLnBrk="1" fontAlgn="auto" hangingPunct="1">
              <a:spcBef>
                <a:spcPct val="0"/>
              </a:spcBef>
              <a:spcAft>
                <a:spcPts val="0"/>
              </a:spcAft>
              <a:buFontTx/>
              <a:buNone/>
              <a:defRPr/>
            </a:pPr>
            <a:r>
              <a:rPr lang="en-US" altLang="en-US" sz="2100" b="1" dirty="0" smtClean="0">
                <a:solidFill>
                  <a:prstClr val="black">
                    <a:lumMod val="75000"/>
                    <a:lumOff val="25000"/>
                  </a:prstClr>
                </a:solidFill>
              </a:rPr>
              <a:t>Research </a:t>
            </a:r>
            <a:r>
              <a:rPr lang="en-US" altLang="en-US" sz="2100" b="1" dirty="0">
                <a:solidFill>
                  <a:prstClr val="black">
                    <a:lumMod val="75000"/>
                    <a:lumOff val="25000"/>
                  </a:prstClr>
                </a:solidFill>
              </a:rPr>
              <a:t>Analyst</a:t>
            </a:r>
            <a:endParaRPr lang="en-US" altLang="en-US" sz="2100" dirty="0">
              <a:solidFill>
                <a:prstClr val="black">
                  <a:lumMod val="75000"/>
                  <a:lumOff val="25000"/>
                </a:prstClr>
              </a:solidFill>
            </a:endParaRPr>
          </a:p>
          <a:p>
            <a:pPr eaLnBrk="1" fontAlgn="auto" hangingPunct="1">
              <a:spcBef>
                <a:spcPct val="0"/>
              </a:spcBef>
              <a:spcAft>
                <a:spcPts val="0"/>
              </a:spcAft>
              <a:buFontTx/>
              <a:buNone/>
              <a:defRPr/>
            </a:pPr>
            <a:r>
              <a:rPr lang="en-US" altLang="en-US" sz="2100" dirty="0">
                <a:solidFill>
                  <a:prstClr val="black">
                    <a:lumMod val="75000"/>
                    <a:lumOff val="25000"/>
                  </a:prstClr>
                </a:solidFill>
              </a:rPr>
              <a:t>Kerry </a:t>
            </a:r>
            <a:r>
              <a:rPr lang="en-US" altLang="en-US" sz="2100" dirty="0" smtClean="0">
                <a:solidFill>
                  <a:prstClr val="black">
                    <a:lumMod val="75000"/>
                    <a:lumOff val="25000"/>
                  </a:prstClr>
                </a:solidFill>
              </a:rPr>
              <a:t>Beckman, CHES, MPH</a:t>
            </a:r>
            <a:endParaRPr lang="en-US" altLang="en-US" sz="2100" dirty="0">
              <a:solidFill>
                <a:prstClr val="black">
                  <a:lumMod val="75000"/>
                  <a:lumOff val="25000"/>
                </a:prstClr>
              </a:solidFill>
            </a:endParaRPr>
          </a:p>
          <a:p>
            <a:pPr eaLnBrk="1" fontAlgn="auto" hangingPunct="1">
              <a:spcBef>
                <a:spcPct val="0"/>
              </a:spcBef>
              <a:spcAft>
                <a:spcPts val="0"/>
              </a:spcAft>
              <a:buFontTx/>
              <a:buNone/>
              <a:defRPr/>
            </a:pPr>
            <a:r>
              <a:rPr lang="en-US" altLang="en-US" sz="2100" dirty="0">
                <a:solidFill>
                  <a:prstClr val="black">
                    <a:lumMod val="75000"/>
                    <a:lumOff val="25000"/>
                  </a:prstClr>
                </a:solidFill>
              </a:rPr>
              <a:t>k</a:t>
            </a:r>
            <a:r>
              <a:rPr lang="en-US" altLang="en-US" sz="2100" dirty="0" smtClean="0">
                <a:solidFill>
                  <a:prstClr val="black">
                    <a:lumMod val="75000"/>
                    <a:lumOff val="25000"/>
                  </a:prstClr>
                </a:solidFill>
              </a:rPr>
              <a:t>erry.beckman@cancer.org</a:t>
            </a:r>
          </a:p>
          <a:p>
            <a:pPr eaLnBrk="1" fontAlgn="auto" hangingPunct="1">
              <a:spcBef>
                <a:spcPct val="0"/>
              </a:spcBef>
              <a:spcAft>
                <a:spcPts val="0"/>
              </a:spcAft>
              <a:buFont typeface="Arial"/>
              <a:buNone/>
              <a:defRPr/>
            </a:pPr>
            <a:endParaRPr lang="en-US" altLang="en-US" sz="2100" b="1" dirty="0" smtClean="0">
              <a:solidFill>
                <a:prstClr val="black">
                  <a:lumMod val="75000"/>
                  <a:lumOff val="25000"/>
                </a:prstClr>
              </a:solidFill>
            </a:endParaRPr>
          </a:p>
          <a:p>
            <a:pPr eaLnBrk="1" fontAlgn="auto" hangingPunct="1">
              <a:spcBef>
                <a:spcPct val="0"/>
              </a:spcBef>
              <a:spcAft>
                <a:spcPts val="0"/>
              </a:spcAft>
              <a:buFont typeface="Arial"/>
              <a:buNone/>
              <a:defRPr/>
            </a:pPr>
            <a:r>
              <a:rPr lang="en-US" altLang="en-US" sz="2100" b="1" dirty="0" smtClean="0">
                <a:solidFill>
                  <a:prstClr val="black">
                    <a:lumMod val="75000"/>
                    <a:lumOff val="25000"/>
                  </a:prstClr>
                </a:solidFill>
              </a:rPr>
              <a:t>Program </a:t>
            </a:r>
            <a:r>
              <a:rPr lang="en-US" altLang="en-US" sz="2100" b="1" dirty="0">
                <a:solidFill>
                  <a:prstClr val="black">
                    <a:lumMod val="75000"/>
                    <a:lumOff val="25000"/>
                  </a:prstClr>
                </a:solidFill>
              </a:rPr>
              <a:t>Coordinator</a:t>
            </a:r>
            <a:endParaRPr lang="en-US" altLang="en-US" sz="2100" dirty="0">
              <a:solidFill>
                <a:prstClr val="black">
                  <a:lumMod val="75000"/>
                  <a:lumOff val="25000"/>
                </a:prstClr>
              </a:solidFill>
            </a:endParaRPr>
          </a:p>
          <a:p>
            <a:pPr eaLnBrk="1" fontAlgn="auto" hangingPunct="1">
              <a:spcBef>
                <a:spcPct val="0"/>
              </a:spcBef>
              <a:spcAft>
                <a:spcPts val="0"/>
              </a:spcAft>
              <a:buFont typeface="Arial"/>
              <a:buNone/>
              <a:defRPr/>
            </a:pPr>
            <a:r>
              <a:rPr lang="en-US" altLang="en-US" sz="2100" dirty="0">
                <a:solidFill>
                  <a:prstClr val="black">
                    <a:lumMod val="75000"/>
                    <a:lumOff val="25000"/>
                  </a:prstClr>
                </a:solidFill>
              </a:rPr>
              <a:t>Patrice </a:t>
            </a:r>
            <a:r>
              <a:rPr lang="en-US" altLang="en-US" sz="2100" dirty="0" smtClean="0">
                <a:solidFill>
                  <a:prstClr val="black">
                    <a:lumMod val="75000"/>
                    <a:lumOff val="25000"/>
                  </a:prstClr>
                </a:solidFill>
              </a:rPr>
              <a:t>Bowles, BBA</a:t>
            </a:r>
            <a:endParaRPr lang="en-US" altLang="en-US" sz="2100" dirty="0">
              <a:solidFill>
                <a:prstClr val="black">
                  <a:lumMod val="75000"/>
                  <a:lumOff val="25000"/>
                </a:prstClr>
              </a:solidFill>
            </a:endParaRPr>
          </a:p>
          <a:p>
            <a:pPr eaLnBrk="1" fontAlgn="auto" hangingPunct="1">
              <a:spcBef>
                <a:spcPct val="0"/>
              </a:spcBef>
              <a:spcAft>
                <a:spcPts val="0"/>
              </a:spcAft>
              <a:buFont typeface="Arial"/>
              <a:buNone/>
              <a:defRPr/>
            </a:pPr>
            <a:r>
              <a:rPr lang="en-US" altLang="en-US" sz="2100" dirty="0" smtClean="0">
                <a:solidFill>
                  <a:prstClr val="black">
                    <a:lumMod val="75000"/>
                    <a:lumOff val="25000"/>
                  </a:prstClr>
                </a:solidFill>
              </a:rPr>
              <a:t>patrice.bowles@cancer.org</a:t>
            </a:r>
          </a:p>
          <a:p>
            <a:pPr eaLnBrk="1" fontAlgn="auto" hangingPunct="1">
              <a:spcBef>
                <a:spcPct val="0"/>
              </a:spcBef>
              <a:spcAft>
                <a:spcPts val="0"/>
              </a:spcAft>
              <a:buFont typeface="Arial"/>
              <a:buNone/>
              <a:defRPr/>
            </a:pPr>
            <a:endParaRPr lang="en-US" altLang="en-US" sz="2100" dirty="0">
              <a:solidFill>
                <a:prstClr val="black">
                  <a:lumMod val="75000"/>
                  <a:lumOff val="25000"/>
                </a:prstClr>
              </a:solidFill>
            </a:endParaRPr>
          </a:p>
          <a:p>
            <a:pPr eaLnBrk="1" fontAlgn="auto" hangingPunct="1">
              <a:spcAft>
                <a:spcPts val="0"/>
              </a:spcAft>
              <a:buFont typeface="Arial"/>
              <a:buChar char="•"/>
              <a:defRPr/>
            </a:pPr>
            <a:endParaRPr lang="en-US" dirty="0" smtClean="0"/>
          </a:p>
        </p:txBody>
      </p:sp>
      <p:sp>
        <p:nvSpPr>
          <p:cNvPr id="224261" name="Text Placeholder 4"/>
          <p:cNvSpPr>
            <a:spLocks noGrp="1"/>
          </p:cNvSpPr>
          <p:nvPr>
            <p:ph type="body" sz="quarter" idx="3"/>
          </p:nvPr>
        </p:nvSpPr>
        <p:spPr>
          <a:xfrm>
            <a:off x="4645025" y="1648733"/>
            <a:ext cx="4160838" cy="482600"/>
          </a:xfrm>
        </p:spPr>
        <p:txBody>
          <a:bodyPr/>
          <a:lstStyle/>
          <a:p>
            <a:pPr eaLnBrk="1" hangingPunct="1"/>
            <a:r>
              <a:rPr lang="en-US" altLang="en-US" b="0" dirty="0" smtClean="0"/>
              <a:t>GW Cancer Institute</a:t>
            </a:r>
          </a:p>
        </p:txBody>
      </p:sp>
      <p:sp>
        <p:nvSpPr>
          <p:cNvPr id="6" name="Content Placeholder 5"/>
          <p:cNvSpPr>
            <a:spLocks noGrp="1"/>
          </p:cNvSpPr>
          <p:nvPr>
            <p:ph sz="quarter" idx="4"/>
          </p:nvPr>
        </p:nvSpPr>
        <p:spPr>
          <a:xfrm>
            <a:off x="4645025" y="2148795"/>
            <a:ext cx="4160838" cy="4340225"/>
          </a:xfrm>
        </p:spPr>
        <p:txBody>
          <a:bodyPr rtlCol="0">
            <a:noAutofit/>
          </a:bodyPr>
          <a:lstStyle/>
          <a:p>
            <a:pPr eaLnBrk="1" fontAlgn="auto" hangingPunct="1">
              <a:lnSpc>
                <a:spcPct val="80000"/>
              </a:lnSpc>
              <a:spcBef>
                <a:spcPct val="0"/>
              </a:spcBef>
              <a:spcAft>
                <a:spcPts val="0"/>
              </a:spcAft>
              <a:buFont typeface="Arial"/>
              <a:buNone/>
              <a:defRPr/>
            </a:pPr>
            <a:r>
              <a:rPr lang="en-US" altLang="en-US" sz="1800" b="1" dirty="0" smtClean="0">
                <a:solidFill>
                  <a:prstClr val="black">
                    <a:lumMod val="75000"/>
                    <a:lumOff val="25000"/>
                  </a:prstClr>
                </a:solidFill>
              </a:rPr>
              <a:t>Principal Investigator/Project </a:t>
            </a:r>
            <a:r>
              <a:rPr lang="en-US" altLang="en-US" sz="1800" b="1" dirty="0">
                <a:solidFill>
                  <a:prstClr val="black">
                    <a:lumMod val="75000"/>
                    <a:lumOff val="25000"/>
                  </a:prstClr>
                </a:solidFill>
              </a:rPr>
              <a:t>Director</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dirty="0">
                <a:solidFill>
                  <a:prstClr val="black">
                    <a:lumMod val="75000"/>
                    <a:lumOff val="25000"/>
                  </a:prstClr>
                </a:solidFill>
              </a:rPr>
              <a:t>Mandi </a:t>
            </a:r>
            <a:r>
              <a:rPr lang="en-US" altLang="en-US" sz="1800" dirty="0" smtClean="0">
                <a:solidFill>
                  <a:prstClr val="black">
                    <a:lumMod val="75000"/>
                    <a:lumOff val="25000"/>
                  </a:prstClr>
                </a:solidFill>
              </a:rPr>
              <a:t>Pratt-Chapman, MA</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dirty="0">
                <a:solidFill>
                  <a:prstClr val="black">
                    <a:lumMod val="75000"/>
                    <a:lumOff val="25000"/>
                  </a:prstClr>
                </a:solidFill>
              </a:rPr>
              <a:t>mandi@gwu.edu</a:t>
            </a:r>
            <a:r>
              <a:rPr lang="en-US" altLang="en-US" sz="1800" b="1" dirty="0">
                <a:solidFill>
                  <a:prstClr val="black">
                    <a:lumMod val="75000"/>
                    <a:lumOff val="25000"/>
                  </a:prstClr>
                </a:solidFill>
              </a:rPr>
              <a:t>    </a:t>
            </a:r>
            <a:endParaRPr lang="en-US" altLang="en-US" sz="1800" b="1" dirty="0" smtClean="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b="1" dirty="0" smtClean="0">
                <a:solidFill>
                  <a:prstClr val="black">
                    <a:lumMod val="75000"/>
                    <a:lumOff val="25000"/>
                  </a:prstClr>
                </a:solidFill>
              </a:rPr>
              <a:t>   </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b="1" dirty="0">
                <a:solidFill>
                  <a:prstClr val="black">
                    <a:lumMod val="75000"/>
                    <a:lumOff val="25000"/>
                  </a:prstClr>
                </a:solidFill>
              </a:rPr>
              <a:t>Sr. Project Manager</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dirty="0">
                <a:solidFill>
                  <a:prstClr val="black">
                    <a:lumMod val="75000"/>
                    <a:lumOff val="25000"/>
                  </a:prstClr>
                </a:solidFill>
              </a:rPr>
              <a:t>Anne </a:t>
            </a:r>
            <a:r>
              <a:rPr lang="en-US" altLang="en-US" sz="1800" dirty="0" smtClean="0">
                <a:solidFill>
                  <a:prstClr val="black">
                    <a:lumMod val="75000"/>
                    <a:lumOff val="25000"/>
                  </a:prstClr>
                </a:solidFill>
              </a:rPr>
              <a:t>Willis, MA</a:t>
            </a:r>
          </a:p>
          <a:p>
            <a:pPr eaLnBrk="1" fontAlgn="auto" hangingPunct="1">
              <a:lnSpc>
                <a:spcPct val="80000"/>
              </a:lnSpc>
              <a:spcBef>
                <a:spcPct val="0"/>
              </a:spcBef>
              <a:spcAft>
                <a:spcPts val="0"/>
              </a:spcAft>
              <a:buFont typeface="Arial"/>
              <a:buNone/>
              <a:defRPr/>
            </a:pPr>
            <a:r>
              <a:rPr lang="en-US" altLang="en-US" sz="1800" dirty="0" smtClean="0">
                <a:solidFill>
                  <a:prstClr val="black">
                    <a:lumMod val="75000"/>
                    <a:lumOff val="25000"/>
                  </a:prstClr>
                </a:solidFill>
              </a:rPr>
              <a:t>annewillis@gwu.edu</a:t>
            </a:r>
          </a:p>
          <a:p>
            <a:pPr eaLnBrk="1" fontAlgn="auto" hangingPunct="1">
              <a:lnSpc>
                <a:spcPct val="80000"/>
              </a:lnSpc>
              <a:spcBef>
                <a:spcPct val="0"/>
              </a:spcBef>
              <a:spcAft>
                <a:spcPts val="0"/>
              </a:spcAft>
              <a:buFont typeface="Arial"/>
              <a:buNone/>
              <a:defRPr/>
            </a:pP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b="1" dirty="0">
                <a:solidFill>
                  <a:prstClr val="black">
                    <a:lumMod val="75000"/>
                    <a:lumOff val="25000"/>
                  </a:prstClr>
                </a:solidFill>
              </a:rPr>
              <a:t>Project Manager</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dirty="0">
                <a:solidFill>
                  <a:prstClr val="black">
                    <a:lumMod val="75000"/>
                    <a:lumOff val="25000"/>
                  </a:prstClr>
                </a:solidFill>
              </a:rPr>
              <a:t>Shaira Morales</a:t>
            </a:r>
          </a:p>
          <a:p>
            <a:pPr eaLnBrk="1" fontAlgn="auto" hangingPunct="1">
              <a:lnSpc>
                <a:spcPct val="80000"/>
              </a:lnSpc>
              <a:spcBef>
                <a:spcPct val="0"/>
              </a:spcBef>
              <a:spcAft>
                <a:spcPts val="0"/>
              </a:spcAft>
              <a:buFont typeface="Arial"/>
              <a:buNone/>
              <a:defRPr/>
            </a:pPr>
            <a:r>
              <a:rPr lang="en-US" altLang="en-US" sz="1800" dirty="0" smtClean="0">
                <a:solidFill>
                  <a:prstClr val="black">
                    <a:lumMod val="75000"/>
                    <a:lumOff val="25000"/>
                  </a:prstClr>
                </a:solidFill>
              </a:rPr>
              <a:t>smorales@gwu.edu</a:t>
            </a:r>
          </a:p>
          <a:p>
            <a:pPr eaLnBrk="1" fontAlgn="auto" hangingPunct="1">
              <a:lnSpc>
                <a:spcPct val="80000"/>
              </a:lnSpc>
              <a:spcBef>
                <a:spcPct val="0"/>
              </a:spcBef>
              <a:spcAft>
                <a:spcPts val="0"/>
              </a:spcAft>
              <a:buFont typeface="Arial"/>
              <a:buNone/>
              <a:defRPr/>
            </a:pP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b="1" dirty="0">
                <a:solidFill>
                  <a:prstClr val="black">
                    <a:lumMod val="75000"/>
                    <a:lumOff val="25000"/>
                  </a:prstClr>
                </a:solidFill>
              </a:rPr>
              <a:t>Project Coordinator</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dirty="0">
                <a:solidFill>
                  <a:prstClr val="black">
                    <a:lumMod val="75000"/>
                    <a:lumOff val="25000"/>
                  </a:prstClr>
                </a:solidFill>
              </a:rPr>
              <a:t>Monique </a:t>
            </a:r>
            <a:r>
              <a:rPr lang="en-US" altLang="en-US" sz="1800" dirty="0" smtClean="0">
                <a:solidFill>
                  <a:prstClr val="black">
                    <a:lumMod val="75000"/>
                    <a:lumOff val="25000"/>
                  </a:prstClr>
                </a:solidFill>
              </a:rPr>
              <a:t>House, MS, CHES</a:t>
            </a:r>
            <a:endParaRPr lang="en-US" altLang="en-US" sz="1800" dirty="0">
              <a:solidFill>
                <a:prstClr val="black">
                  <a:lumMod val="75000"/>
                  <a:lumOff val="25000"/>
                </a:prstClr>
              </a:solidFill>
            </a:endParaRPr>
          </a:p>
          <a:p>
            <a:pPr eaLnBrk="1" fontAlgn="auto" hangingPunct="1">
              <a:lnSpc>
                <a:spcPct val="80000"/>
              </a:lnSpc>
              <a:spcBef>
                <a:spcPct val="0"/>
              </a:spcBef>
              <a:spcAft>
                <a:spcPts val="0"/>
              </a:spcAft>
              <a:buFont typeface="Arial"/>
              <a:buNone/>
              <a:defRPr/>
            </a:pPr>
            <a:r>
              <a:rPr lang="en-US" altLang="en-US" sz="1800" dirty="0" smtClean="0">
                <a:solidFill>
                  <a:prstClr val="black">
                    <a:lumMod val="75000"/>
                    <a:lumOff val="25000"/>
                  </a:prstClr>
                </a:solidFill>
              </a:rPr>
              <a:t>mshouse@gwu.edu</a:t>
            </a:r>
          </a:p>
          <a:p>
            <a:pPr eaLnBrk="1" fontAlgn="auto" hangingPunct="1">
              <a:spcBef>
                <a:spcPct val="0"/>
              </a:spcBef>
              <a:spcAft>
                <a:spcPts val="0"/>
              </a:spcAft>
              <a:buFont typeface="Arial"/>
              <a:buNone/>
              <a:defRPr/>
            </a:pPr>
            <a:endParaRPr lang="en-US" altLang="en-US" sz="1900" dirty="0">
              <a:solidFill>
                <a:prstClr val="black">
                  <a:lumMod val="75000"/>
                  <a:lumOff val="25000"/>
                </a:prstClr>
              </a:solidFill>
            </a:endParaRPr>
          </a:p>
          <a:p>
            <a:pPr eaLnBrk="1" fontAlgn="auto" hangingPunct="1">
              <a:spcAft>
                <a:spcPts val="0"/>
              </a:spcAft>
              <a:buFont typeface="Arial"/>
              <a:buChar char="•"/>
              <a:defRPr/>
            </a:pPr>
            <a:endParaRPr lang="en-US" dirty="0"/>
          </a:p>
        </p:txBody>
      </p:sp>
      <p:sp>
        <p:nvSpPr>
          <p:cNvPr id="224263"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4D40C2-D48D-4F0F-BFC2-C189F9CC96CE}" type="slidenum">
              <a:rPr lang="en-US" altLang="en-US" sz="1200" smtClean="0">
                <a:solidFill>
                  <a:srgbClr val="898989"/>
                </a:solidFill>
              </a:rPr>
              <a:pPr eaLnBrk="1" hangingPunct="1">
                <a:spcBef>
                  <a:spcPct val="0"/>
                </a:spcBef>
                <a:buFontTx/>
                <a:buNone/>
              </a:pPr>
              <a:t>27</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ctrTitle"/>
          </p:nvPr>
        </p:nvSpPr>
        <p:spPr>
          <a:xfrm>
            <a:off x="344488" y="720725"/>
            <a:ext cx="8461375" cy="935038"/>
          </a:xfrm>
        </p:spPr>
        <p:txBody>
          <a:bodyPr>
            <a:normAutofit fontScale="90000"/>
          </a:bodyPr>
          <a:lstStyle/>
          <a:p>
            <a:pPr algn="ctr" eaLnBrk="1" hangingPunct="1">
              <a:defRPr/>
            </a:pPr>
            <a:r>
              <a:rPr lang="en-US" altLang="en-US" sz="6600" dirty="0" smtClean="0"/>
              <a:t>Thank You</a:t>
            </a:r>
          </a:p>
        </p:txBody>
      </p:sp>
      <p:sp>
        <p:nvSpPr>
          <p:cNvPr id="3" name="Subtitle 2"/>
          <p:cNvSpPr>
            <a:spLocks noGrp="1"/>
          </p:cNvSpPr>
          <p:nvPr>
            <p:ph type="subTitle" idx="1"/>
          </p:nvPr>
        </p:nvSpPr>
        <p:spPr>
          <a:xfrm>
            <a:off x="344488" y="1782763"/>
            <a:ext cx="8461375" cy="4098925"/>
          </a:xfrm>
        </p:spPr>
        <p:txBody>
          <a:bodyPr rtlCol="0">
            <a:normAutofit/>
          </a:bodyPr>
          <a:lstStyle/>
          <a:p>
            <a:pPr marL="0" indent="0" algn="ctr" eaLnBrk="1" fontAlgn="auto" hangingPunct="1">
              <a:spcAft>
                <a:spcPts val="0"/>
              </a:spcAft>
              <a:buFont typeface="Arial"/>
              <a:buNone/>
              <a:defRPr/>
            </a:pPr>
            <a:r>
              <a:rPr lang="en-US" dirty="0" smtClean="0"/>
              <a:t>To learn more about The Survivorship Center, </a:t>
            </a:r>
          </a:p>
          <a:p>
            <a:pPr marL="0" indent="0" algn="ctr" eaLnBrk="1" fontAlgn="auto" hangingPunct="1">
              <a:spcAft>
                <a:spcPts val="0"/>
              </a:spcAft>
              <a:buFont typeface="Arial"/>
              <a:buNone/>
              <a:defRPr/>
            </a:pPr>
            <a:r>
              <a:rPr lang="en-US" dirty="0" smtClean="0"/>
              <a:t>Visit: </a:t>
            </a:r>
            <a:r>
              <a:rPr lang="en-US" dirty="0" smtClean="0">
                <a:solidFill>
                  <a:srgbClr val="0070C0"/>
                </a:solidFill>
              </a:rPr>
              <a:t>cancer.org/survivorshipcenter</a:t>
            </a:r>
          </a:p>
          <a:p>
            <a:pPr marL="0" indent="0" algn="ctr" eaLnBrk="1" fontAlgn="auto" hangingPunct="1">
              <a:spcAft>
                <a:spcPts val="0"/>
              </a:spcAft>
              <a:buFont typeface="Arial"/>
              <a:buNone/>
              <a:defRPr/>
            </a:pPr>
            <a:r>
              <a:rPr lang="en-US" dirty="0"/>
              <a:t>E</a:t>
            </a:r>
            <a:r>
              <a:rPr lang="en-US" dirty="0" smtClean="0"/>
              <a:t>mail: survivorship@cancer.org</a:t>
            </a:r>
          </a:p>
          <a:p>
            <a:pPr marL="0" indent="0" algn="ctr" eaLnBrk="1" fontAlgn="auto" hangingPunct="1">
              <a:spcAft>
                <a:spcPts val="0"/>
              </a:spcAft>
              <a:buFont typeface="Arial"/>
              <a:buNone/>
              <a:defRPr/>
            </a:pPr>
            <a:endParaRPr lang="en-US" dirty="0"/>
          </a:p>
          <a:p>
            <a:pPr marL="0" indent="0" algn="ctr" eaLnBrk="1" fontAlgn="auto" hangingPunct="1">
              <a:spcAft>
                <a:spcPts val="0"/>
              </a:spcAft>
              <a:buFont typeface="Arial"/>
              <a:buNone/>
              <a:defRPr/>
            </a:pPr>
            <a:r>
              <a:rPr lang="en-US" sz="1600" dirty="0" smtClean="0"/>
              <a:t>This presentation is supported by Cooperative Agreement #5U55DP003054 from The Centers for Disease Control and Prevention. Its contents are solely the responsibility of the authors and do not necessarily represent the official views of the Centers for Disease Control and Prevention.</a:t>
            </a:r>
            <a:endParaRPr lang="en-US" sz="1600" dirty="0"/>
          </a:p>
        </p:txBody>
      </p:sp>
      <p:sp>
        <p:nvSpPr>
          <p:cNvPr id="2252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B98046D-73F3-4AF0-A6E0-4DCEE8A579BA}" type="slidenum">
              <a:rPr lang="en-US" altLang="en-US" sz="1200" smtClean="0">
                <a:solidFill>
                  <a:srgbClr val="898989"/>
                </a:solidFill>
              </a:rPr>
              <a:pPr eaLnBrk="1" hangingPunct="1">
                <a:spcBef>
                  <a:spcPct val="0"/>
                </a:spcBef>
                <a:buFontTx/>
                <a:buNone/>
              </a:pPr>
              <a:t>28</a:t>
            </a:fld>
            <a:endParaRPr lang="en-US" altLang="en-US" sz="1200" dirty="0" smtClean="0">
              <a:solidFill>
                <a:srgbClr val="898989"/>
              </a:solidFill>
            </a:endParaRPr>
          </a:p>
        </p:txBody>
      </p:sp>
      <p:pic>
        <p:nvPicPr>
          <p:cNvPr id="225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5753100"/>
            <a:ext cx="11461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87" name="Picture 7" descr="C:\Users\nerb\Documents\NCSRC_Catherine\NCSRC_logos\NCSRC_logos_gw_ci_gwcancer_2cs_p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9" y="5881688"/>
            <a:ext cx="2871248" cy="609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87AAC77-C61B-48A1-A132-215CC68488E3}" type="slidenum">
              <a:rPr lang="en-US" altLang="en-US" sz="1200" smtClean="0">
                <a:solidFill>
                  <a:srgbClr val="898989"/>
                </a:solidFill>
              </a:rPr>
              <a:pPr eaLnBrk="1" hangingPunct="1">
                <a:spcBef>
                  <a:spcPct val="0"/>
                </a:spcBef>
                <a:buFontTx/>
                <a:buNone/>
              </a:pPr>
              <a:t>29</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F26662-3F98-4743-A458-7A08956F58B1}" type="slidenum">
              <a:rPr lang="en-US" altLang="en-US" sz="1200" smtClean="0">
                <a:solidFill>
                  <a:srgbClr val="898989"/>
                </a:solidFill>
              </a:rPr>
              <a:pPr eaLnBrk="1" hangingPunct="1">
                <a:spcBef>
                  <a:spcPct val="0"/>
                </a:spcBef>
                <a:buFontTx/>
                <a:buNone/>
              </a:pPr>
              <a:t>3</a:t>
            </a:fld>
            <a:endParaRPr lang="en-US" altLang="en-US" sz="1200" dirty="0" smtClean="0">
              <a:solidFill>
                <a:srgbClr val="898989"/>
              </a:solidFill>
            </a:endParaRPr>
          </a:p>
        </p:txBody>
      </p:sp>
      <p:sp>
        <p:nvSpPr>
          <p:cNvPr id="208900" name="Title 1"/>
          <p:cNvSpPr txBox="1">
            <a:spLocks/>
          </p:cNvSpPr>
          <p:nvPr/>
        </p:nvSpPr>
        <p:spPr bwMode="auto">
          <a:xfrm>
            <a:off x="344488" y="777009"/>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prstClr val="black"/>
                </a:solidFill>
              </a:rPr>
              <a:t>Who Are Cancer Survivors?</a:t>
            </a:r>
            <a:endParaRPr lang="en-US" altLang="en-US" i="1" dirty="0">
              <a:solidFill>
                <a:prstClr val="black"/>
              </a:solidFill>
            </a:endParaRPr>
          </a:p>
        </p:txBody>
      </p:sp>
      <p:sp>
        <p:nvSpPr>
          <p:cNvPr id="6" name="Subtitle 4"/>
          <p:cNvSpPr txBox="1">
            <a:spLocks/>
          </p:cNvSpPr>
          <p:nvPr/>
        </p:nvSpPr>
        <p:spPr bwMode="auto">
          <a:xfrm>
            <a:off x="642938" y="2009366"/>
            <a:ext cx="4117975" cy="383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400" dirty="0" smtClean="0"/>
              <a:t>Any person who has been diagnosed with cancer, from the time of diagnosis through the balance of life</a:t>
            </a:r>
          </a:p>
          <a:p>
            <a:pPr>
              <a:spcBef>
                <a:spcPts val="600"/>
              </a:spcBef>
              <a:spcAft>
                <a:spcPts val="600"/>
              </a:spcAft>
            </a:pPr>
            <a:endParaRPr lang="en-US" sz="2400" dirty="0" smtClean="0"/>
          </a:p>
          <a:p>
            <a:pPr>
              <a:spcBef>
                <a:spcPts val="600"/>
              </a:spcBef>
              <a:spcAft>
                <a:spcPts val="600"/>
              </a:spcAft>
            </a:pPr>
            <a:r>
              <a:rPr lang="en-US" sz="2400" dirty="0" smtClean="0"/>
              <a:t>The term “survivor” is often used to mean someone who has completed  active treatment</a:t>
            </a:r>
            <a:endParaRPr lang="en-US" sz="2400" dirty="0"/>
          </a:p>
        </p:txBody>
      </p:sp>
      <p:pic>
        <p:nvPicPr>
          <p:cNvPr id="7" name="Picture 2" descr="http://www.acsbrand.org/acs/assets/asset/3/AC1311_JPG_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710459"/>
            <a:ext cx="2957689" cy="4433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84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F26662-3F98-4743-A458-7A08956F58B1}" type="slidenum">
              <a:rPr lang="en-US" altLang="en-US" sz="1200" smtClean="0">
                <a:solidFill>
                  <a:srgbClr val="898989"/>
                </a:solidFill>
              </a:rPr>
              <a:pPr eaLnBrk="1" hangingPunct="1">
                <a:spcBef>
                  <a:spcPct val="0"/>
                </a:spcBef>
                <a:buFontTx/>
                <a:buNone/>
              </a:pPr>
              <a:t>4</a:t>
            </a:fld>
            <a:endParaRPr lang="en-US" altLang="en-US" sz="1200" dirty="0" smtClean="0">
              <a:solidFill>
                <a:srgbClr val="898989"/>
              </a:solidFill>
            </a:endParaRPr>
          </a:p>
        </p:txBody>
      </p:sp>
      <p:sp>
        <p:nvSpPr>
          <p:cNvPr id="208900" name="Title 1"/>
          <p:cNvSpPr txBox="1">
            <a:spLocks/>
          </p:cNvSpPr>
          <p:nvPr/>
        </p:nvSpPr>
        <p:spPr bwMode="auto">
          <a:xfrm>
            <a:off x="344488" y="744009"/>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solidFill>
                  <a:prstClr val="black"/>
                </a:solidFill>
              </a:rPr>
              <a:t>Estimated Numbers of US Cancer Survivors by Site</a:t>
            </a:r>
            <a:endParaRPr lang="en-US" altLang="en-US" i="1" dirty="0">
              <a:solidFill>
                <a:prstClr val="black"/>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73" t="21975" r="15511" b="10206"/>
          <a:stretch/>
        </p:blipFill>
        <p:spPr bwMode="auto">
          <a:xfrm>
            <a:off x="223624" y="1532081"/>
            <a:ext cx="8829073" cy="495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3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F26662-3F98-4743-A458-7A08956F58B1}" type="slidenum">
              <a:rPr lang="en-US" altLang="en-US" sz="1200" smtClean="0">
                <a:solidFill>
                  <a:srgbClr val="898989"/>
                </a:solidFill>
              </a:rPr>
              <a:pPr eaLnBrk="1" hangingPunct="1">
                <a:spcBef>
                  <a:spcPct val="0"/>
                </a:spcBef>
                <a:buFontTx/>
                <a:buNone/>
              </a:pPr>
              <a:t>5</a:t>
            </a:fld>
            <a:endParaRPr lang="en-US" altLang="en-US" sz="1200" dirty="0" smtClean="0">
              <a:solidFill>
                <a:srgbClr val="898989"/>
              </a:solidFill>
            </a:endParaRPr>
          </a:p>
        </p:txBody>
      </p:sp>
      <p:sp>
        <p:nvSpPr>
          <p:cNvPr id="208900" name="Title 1"/>
          <p:cNvSpPr txBox="1">
            <a:spLocks/>
          </p:cNvSpPr>
          <p:nvPr/>
        </p:nvSpPr>
        <p:spPr bwMode="auto">
          <a:xfrm>
            <a:off x="344488" y="744009"/>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prstClr val="black"/>
                </a:solidFill>
              </a:rPr>
              <a:t>Range of Cancer Experiences</a:t>
            </a:r>
            <a:endParaRPr lang="en-US" altLang="en-US" i="1" dirty="0">
              <a:solidFill>
                <a:prstClr val="black"/>
              </a:solidFill>
            </a:endParaRPr>
          </a:p>
        </p:txBody>
      </p:sp>
      <p:sp>
        <p:nvSpPr>
          <p:cNvPr id="6" name="Subtitle 3"/>
          <p:cNvSpPr txBox="1">
            <a:spLocks/>
          </p:cNvSpPr>
          <p:nvPr/>
        </p:nvSpPr>
        <p:spPr bwMode="auto">
          <a:xfrm>
            <a:off x="607330" y="1711203"/>
            <a:ext cx="471578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fontAlgn="auto" hangingPunct="1">
              <a:spcBef>
                <a:spcPts val="600"/>
              </a:spcBef>
              <a:spcAft>
                <a:spcPts val="600"/>
              </a:spcAft>
              <a:buFont typeface="Arial" panose="020B0604020202020204" pitchFamily="34" charset="0"/>
              <a:buChar char="•"/>
              <a:defRPr/>
            </a:pPr>
            <a:r>
              <a:rPr lang="en-US" sz="1800" dirty="0" smtClean="0"/>
              <a:t>Living </a:t>
            </a:r>
            <a:r>
              <a:rPr lang="en-US" sz="1800" dirty="0"/>
              <a:t>cancer-free for the remainder of </a:t>
            </a:r>
            <a:r>
              <a:rPr lang="en-US" sz="1800" dirty="0" smtClean="0"/>
              <a:t>life</a:t>
            </a:r>
          </a:p>
          <a:p>
            <a:pPr defTabSz="914400" eaLnBrk="1" fontAlgn="auto" hangingPunct="1">
              <a:spcBef>
                <a:spcPts val="600"/>
              </a:spcBef>
              <a:spcAft>
                <a:spcPts val="600"/>
              </a:spcAft>
              <a:buFont typeface="Arial" panose="020B0604020202020204" pitchFamily="34" charset="0"/>
              <a:buChar char="•"/>
              <a:defRPr/>
            </a:pPr>
            <a:r>
              <a:rPr lang="en-US" sz="1800" dirty="0" smtClean="0"/>
              <a:t>Living </a:t>
            </a:r>
            <a:r>
              <a:rPr lang="en-US" sz="1800" dirty="0"/>
              <a:t>cancer-free for many years but experiencing one or more serious, late complications of treatment </a:t>
            </a:r>
          </a:p>
          <a:p>
            <a:pPr defTabSz="914400" eaLnBrk="1" fontAlgn="auto" hangingPunct="1">
              <a:spcBef>
                <a:spcPts val="600"/>
              </a:spcBef>
              <a:spcAft>
                <a:spcPts val="600"/>
              </a:spcAft>
              <a:buFont typeface="Arial" panose="020B0604020202020204" pitchFamily="34" charset="0"/>
              <a:buChar char="•"/>
              <a:defRPr/>
            </a:pPr>
            <a:r>
              <a:rPr lang="en-US" sz="1800" dirty="0" smtClean="0"/>
              <a:t>Living </a:t>
            </a:r>
            <a:r>
              <a:rPr lang="en-US" sz="1800" dirty="0"/>
              <a:t>cancer-free for many years, but dying after a late recurrence </a:t>
            </a:r>
          </a:p>
          <a:p>
            <a:pPr defTabSz="914400" eaLnBrk="1" fontAlgn="auto" hangingPunct="1">
              <a:spcBef>
                <a:spcPts val="600"/>
              </a:spcBef>
              <a:spcAft>
                <a:spcPts val="600"/>
              </a:spcAft>
              <a:buFont typeface="Arial" panose="020B0604020202020204" pitchFamily="34" charset="0"/>
              <a:buChar char="•"/>
              <a:defRPr/>
            </a:pPr>
            <a:r>
              <a:rPr lang="en-US" sz="1800" dirty="0" smtClean="0"/>
              <a:t>Living </a:t>
            </a:r>
            <a:r>
              <a:rPr lang="en-US" sz="1800" dirty="0"/>
              <a:t>cancer-free after the first cancer is treated, but developing a second cancer </a:t>
            </a:r>
          </a:p>
          <a:p>
            <a:pPr defTabSz="914400" eaLnBrk="1" fontAlgn="auto" hangingPunct="1">
              <a:spcBef>
                <a:spcPts val="600"/>
              </a:spcBef>
              <a:spcAft>
                <a:spcPts val="600"/>
              </a:spcAft>
              <a:buFont typeface="Arial" panose="020B0604020202020204" pitchFamily="34" charset="0"/>
              <a:buChar char="•"/>
              <a:defRPr/>
            </a:pPr>
            <a:r>
              <a:rPr lang="en-US" sz="1800" dirty="0" smtClean="0"/>
              <a:t>Living </a:t>
            </a:r>
            <a:r>
              <a:rPr lang="en-US" sz="1800" dirty="0"/>
              <a:t>with intermittent periods of active disease requiring treatment </a:t>
            </a:r>
          </a:p>
          <a:p>
            <a:pPr defTabSz="914400" eaLnBrk="1" fontAlgn="auto" hangingPunct="1">
              <a:spcBef>
                <a:spcPts val="600"/>
              </a:spcBef>
              <a:spcAft>
                <a:spcPts val="600"/>
              </a:spcAft>
              <a:buFont typeface="Arial" panose="020B0604020202020204" pitchFamily="34" charset="0"/>
              <a:buChar char="•"/>
              <a:defRPr/>
            </a:pPr>
            <a:r>
              <a:rPr lang="en-US" sz="1800" dirty="0" smtClean="0"/>
              <a:t>Living </a:t>
            </a:r>
            <a:r>
              <a:rPr lang="en-US" sz="1800" dirty="0"/>
              <a:t>with cancer continuously without a disease-free period</a:t>
            </a:r>
            <a:endParaRPr lang="en-US" sz="1800" dirty="0">
              <a:ea typeface="ＭＳ Ｐゴシック" charset="-128"/>
            </a:endParaRPr>
          </a:p>
        </p:txBody>
      </p:sp>
      <p:pic>
        <p:nvPicPr>
          <p:cNvPr id="445442" name="Picture 2" descr="C:\Users\nerb\Desktop\acspc-026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171" y="2928689"/>
            <a:ext cx="886717" cy="651998"/>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48" name="Picture 8" descr="Frank Ready Stories of H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1556" y="4936908"/>
            <a:ext cx="879879" cy="893995"/>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50" name="Picture 10" descr="Ron Blaho - Story of H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1556" y="1849336"/>
            <a:ext cx="752066" cy="764132"/>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52" name="Picture 12" descr="Joe and Sharon Led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888" y="1800582"/>
            <a:ext cx="890587" cy="904875"/>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56" name="Picture 16" descr="Rica Lucia and her brothe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156" y="4960045"/>
            <a:ext cx="834336" cy="847722"/>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57" name="Picture 17" descr="C:\Users\nerb\Desktop\acspc-0439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9228" y="3884030"/>
            <a:ext cx="874268" cy="888294"/>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59" name="Picture 19" descr="Survivor and m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0629" y="2869461"/>
            <a:ext cx="1177693" cy="770454"/>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61" name="Picture 21" descr="Grace Butl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5359" y="1800582"/>
            <a:ext cx="800050" cy="812886"/>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65" name="Picture 25" descr="Man with blue shi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9563" y="3884030"/>
            <a:ext cx="908026" cy="917355"/>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445467" name="Picture 27" descr="close up of concerned man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4018" y="5045617"/>
            <a:ext cx="1044825" cy="762150"/>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37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ctrTitle"/>
          </p:nvPr>
        </p:nvSpPr>
        <p:spPr>
          <a:xfrm>
            <a:off x="344488" y="615950"/>
            <a:ext cx="8461375" cy="933450"/>
          </a:xfrm>
        </p:spPr>
        <p:txBody>
          <a:bodyPr/>
          <a:lstStyle/>
          <a:p>
            <a:pPr algn="ctr" eaLnBrk="1" hangingPunct="1"/>
            <a:r>
              <a:rPr lang="en-US" altLang="en-US" sz="3200" dirty="0" smtClean="0"/>
              <a:t>Seminal Publications in Cancer Survivorship</a:t>
            </a:r>
          </a:p>
        </p:txBody>
      </p:sp>
      <p:sp>
        <p:nvSpPr>
          <p:cNvPr id="202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5354467-9D1D-45BF-A3E6-D735B2A4EFB6}" type="slidenum">
              <a:rPr lang="en-US" altLang="en-US" sz="1200" smtClean="0">
                <a:solidFill>
                  <a:srgbClr val="898989"/>
                </a:solidFill>
              </a:rPr>
              <a:pPr eaLnBrk="1" hangingPunct="1">
                <a:spcBef>
                  <a:spcPct val="0"/>
                </a:spcBef>
                <a:buFontTx/>
                <a:buNone/>
              </a:pPr>
              <a:t>6</a:t>
            </a:fld>
            <a:endParaRPr lang="en-US" altLang="en-US" sz="1200" dirty="0" smtClean="0">
              <a:solidFill>
                <a:srgbClr val="898989"/>
              </a:solidFill>
            </a:endParaRPr>
          </a:p>
        </p:txBody>
      </p:sp>
      <p:pic>
        <p:nvPicPr>
          <p:cNvPr id="7" name="Picture 3"/>
          <p:cNvPicPr>
            <a:picLocks noChangeAspect="1" noChangeArrowheads="1"/>
          </p:cNvPicPr>
          <p:nvPr/>
        </p:nvPicPr>
        <p:blipFill>
          <a:blip r:embed="rId3"/>
          <a:srcRect/>
          <a:stretch>
            <a:fillRect/>
          </a:stretch>
        </p:blipFill>
        <p:spPr bwMode="auto">
          <a:xfrm>
            <a:off x="971550" y="2241550"/>
            <a:ext cx="2192338" cy="3100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srcRect/>
          <a:stretch>
            <a:fillRect/>
          </a:stretch>
        </p:blipFill>
        <p:spPr bwMode="auto">
          <a:xfrm>
            <a:off x="3792538" y="2241550"/>
            <a:ext cx="1958975" cy="3100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srcRect/>
          <a:stretch>
            <a:fillRect/>
          </a:stretch>
        </p:blipFill>
        <p:spPr bwMode="auto">
          <a:xfrm>
            <a:off x="6338888" y="2241550"/>
            <a:ext cx="1863725" cy="3100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ctrTitle"/>
          </p:nvPr>
        </p:nvSpPr>
        <p:spPr>
          <a:xfrm>
            <a:off x="344488" y="776288"/>
            <a:ext cx="8461375" cy="933450"/>
          </a:xfrm>
        </p:spPr>
        <p:txBody>
          <a:bodyPr>
            <a:noAutofit/>
          </a:bodyPr>
          <a:lstStyle/>
          <a:p>
            <a:pPr algn="ctr" eaLnBrk="1" hangingPunct="1">
              <a:defRPr/>
            </a:pPr>
            <a:r>
              <a:rPr lang="en-US" altLang="en-US" sz="3200" dirty="0" smtClean="0"/>
              <a:t>Socio-Ecological Model: </a:t>
            </a:r>
            <a:br>
              <a:rPr lang="en-US" altLang="en-US" sz="3200" dirty="0" smtClean="0"/>
            </a:br>
            <a:r>
              <a:rPr lang="en-US" altLang="en-US" sz="3200" dirty="0" smtClean="0"/>
              <a:t>A Framework for Survivorship</a:t>
            </a:r>
          </a:p>
        </p:txBody>
      </p:sp>
      <p:sp>
        <p:nvSpPr>
          <p:cNvPr id="2037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3BCFD70-DC19-4BB0-A752-2FD1F5425070}" type="slidenum">
              <a:rPr lang="en-US" altLang="en-US" sz="1200" smtClean="0">
                <a:solidFill>
                  <a:srgbClr val="898989"/>
                </a:solidFill>
              </a:rPr>
              <a:pPr eaLnBrk="1" hangingPunct="1">
                <a:spcBef>
                  <a:spcPct val="0"/>
                </a:spcBef>
                <a:buFontTx/>
                <a:buNone/>
              </a:pPr>
              <a:t>7</a:t>
            </a:fld>
            <a:endParaRPr lang="en-US" altLang="en-US" sz="1200" dirty="0" smtClean="0">
              <a:solidFill>
                <a:srgbClr val="898989"/>
              </a:solidFill>
            </a:endParaRPr>
          </a:p>
        </p:txBody>
      </p:sp>
      <p:graphicFrame>
        <p:nvGraphicFramePr>
          <p:cNvPr id="5" name="Content Placeholder 4"/>
          <p:cNvGraphicFramePr>
            <a:graphicFrameLocks/>
          </p:cNvGraphicFramePr>
          <p:nvPr/>
        </p:nvGraphicFramePr>
        <p:xfrm>
          <a:off x="1371601" y="2360886"/>
          <a:ext cx="6873239" cy="413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609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ctrTitle"/>
          </p:nvPr>
        </p:nvSpPr>
        <p:spPr>
          <a:xfrm>
            <a:off x="344488" y="796925"/>
            <a:ext cx="8461375" cy="933450"/>
          </a:xfrm>
        </p:spPr>
        <p:txBody>
          <a:bodyPr>
            <a:noAutofit/>
          </a:bodyPr>
          <a:lstStyle/>
          <a:p>
            <a:pPr algn="ctr" eaLnBrk="1" hangingPunct="1">
              <a:defRPr/>
            </a:pPr>
            <a:r>
              <a:rPr lang="en-US" altLang="en-US" sz="3200" dirty="0" smtClean="0"/>
              <a:t>Recommendations to Address </a:t>
            </a:r>
            <a:br>
              <a:rPr lang="en-US" altLang="en-US" sz="3200" dirty="0" smtClean="0"/>
            </a:br>
            <a:r>
              <a:rPr lang="en-US" altLang="en-US" sz="3200" dirty="0" smtClean="0"/>
              <a:t>Posttreatment Survivorship </a:t>
            </a:r>
          </a:p>
        </p:txBody>
      </p:sp>
      <p:sp>
        <p:nvSpPr>
          <p:cNvPr id="2048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BC0AED6-CF9E-468C-BBC3-44268AAEBF83}" type="slidenum">
              <a:rPr lang="en-US" altLang="en-US" sz="1200" smtClean="0">
                <a:solidFill>
                  <a:srgbClr val="898989"/>
                </a:solidFill>
              </a:rPr>
              <a:pPr eaLnBrk="1" hangingPunct="1">
                <a:spcBef>
                  <a:spcPct val="0"/>
                </a:spcBef>
                <a:buFontTx/>
                <a:buNone/>
              </a:pPr>
              <a:t>8</a:t>
            </a:fld>
            <a:endParaRPr lang="en-US" altLang="en-US" sz="1200" dirty="0" smtClean="0">
              <a:solidFill>
                <a:srgbClr val="898989"/>
              </a:solidFill>
            </a:endParaRPr>
          </a:p>
        </p:txBody>
      </p:sp>
      <p:graphicFrame>
        <p:nvGraphicFramePr>
          <p:cNvPr id="5" name="Content Placeholder 5"/>
          <p:cNvGraphicFramePr>
            <a:graphicFrameLocks/>
          </p:cNvGraphicFramePr>
          <p:nvPr/>
        </p:nvGraphicFramePr>
        <p:xfrm>
          <a:off x="407988" y="2179638"/>
          <a:ext cx="8397875" cy="4113212"/>
        </p:xfrm>
        <a:graphic>
          <a:graphicData uri="http://schemas.openxmlformats.org/drawingml/2006/table">
            <a:tbl>
              <a:tblPr firstRow="1" bandRow="1">
                <a:tableStyleId>{21E4AEA4-8DFA-4A89-87EB-49C32662AFE0}</a:tableStyleId>
              </a:tblPr>
              <a:tblGrid>
                <a:gridCol w="2161829"/>
                <a:gridCol w="6236046"/>
              </a:tblGrid>
              <a:tr h="386498">
                <a:tc>
                  <a:txBody>
                    <a:bodyPr/>
                    <a:lstStyle/>
                    <a:p>
                      <a:r>
                        <a:rPr lang="en-US" sz="1600" dirty="0" smtClean="0"/>
                        <a:t>Population</a:t>
                      </a:r>
                      <a:endParaRPr lang="en-US" sz="1600" dirty="0">
                        <a:latin typeface="Calibri" pitchFamily="34" charset="0"/>
                        <a:cs typeface="Calibri" pitchFamily="34" charset="0"/>
                      </a:endParaRPr>
                    </a:p>
                  </a:txBody>
                  <a:tcPr marL="91447" marR="91447">
                    <a:solidFill>
                      <a:srgbClr val="38A3DB"/>
                    </a:solidFill>
                  </a:tcPr>
                </a:tc>
                <a:tc>
                  <a:txBody>
                    <a:bodyPr/>
                    <a:lstStyle/>
                    <a:p>
                      <a:r>
                        <a:rPr lang="en-US" sz="1600" b="1" dirty="0" smtClean="0"/>
                        <a:t>Recommendations</a:t>
                      </a:r>
                      <a:endParaRPr lang="en-US" sz="1600" b="1" dirty="0">
                        <a:latin typeface="Calibri" pitchFamily="34" charset="0"/>
                        <a:cs typeface="Calibri" pitchFamily="34" charset="0"/>
                      </a:endParaRPr>
                    </a:p>
                  </a:txBody>
                  <a:tcPr marL="91447" marR="91447">
                    <a:solidFill>
                      <a:srgbClr val="38A3DB"/>
                    </a:solidFill>
                  </a:tcPr>
                </a:tc>
              </a:tr>
              <a:tr h="1592812">
                <a:tc>
                  <a:txBody>
                    <a:bodyPr/>
                    <a:lstStyle/>
                    <a:p>
                      <a:pPr algn="l"/>
                      <a:r>
                        <a:rPr lang="en-US" sz="1600" b="1" dirty="0" smtClean="0">
                          <a:solidFill>
                            <a:schemeClr val="tx1"/>
                          </a:solidFill>
                        </a:rPr>
                        <a:t>Survivors</a:t>
                      </a:r>
                      <a:endParaRPr lang="en-US" sz="1600" b="1" dirty="0">
                        <a:solidFill>
                          <a:schemeClr val="tx1"/>
                        </a:solidFill>
                        <a:latin typeface="Calibri" pitchFamily="34" charset="0"/>
                        <a:cs typeface="Calibri" pitchFamily="34" charset="0"/>
                      </a:endParaRPr>
                    </a:p>
                  </a:txBody>
                  <a:tcPr marL="91447" marR="91447">
                    <a:solidFill>
                      <a:srgbClr val="38A3DB"/>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effectLst/>
                        </a:rPr>
                        <a:t>Refinement of chronic disease</a:t>
                      </a:r>
                      <a:r>
                        <a:rPr lang="en-US" sz="1600" b="0" baseline="0" dirty="0" smtClean="0">
                          <a:solidFill>
                            <a:schemeClr val="tx1"/>
                          </a:solidFill>
                          <a:effectLst/>
                        </a:rPr>
                        <a:t> self-management model for cancer survivorship to help empower survivors to manage their survivorship care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effectLst/>
                        </a:rPr>
                        <a:t>Develop evidence-based, culturally appropriate information and resources to meet the needs of posttreatment survivors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solidFill>
                            <a:schemeClr val="tx1"/>
                          </a:solidFill>
                        </a:rPr>
                        <a:t>Increase awareness of existing survivorship information and resources</a:t>
                      </a:r>
                      <a:endParaRPr lang="en-US" sz="1600" baseline="0" dirty="0" smtClean="0">
                        <a:solidFill>
                          <a:schemeClr val="tx1"/>
                        </a:solidFill>
                        <a:latin typeface="Calibri" pitchFamily="34" charset="0"/>
                        <a:cs typeface="Calibri" pitchFamily="34" charset="0"/>
                      </a:endParaRPr>
                    </a:p>
                  </a:txBody>
                  <a:tcPr marL="91447" marR="91447">
                    <a:solidFill>
                      <a:srgbClr val="38A3DB"/>
                    </a:solidFill>
                  </a:tcPr>
                </a:tc>
              </a:tr>
              <a:tr h="1066951">
                <a:tc>
                  <a:txBody>
                    <a:bodyPr/>
                    <a:lstStyle/>
                    <a:p>
                      <a:r>
                        <a:rPr lang="en-US" sz="1600" b="1" dirty="0" smtClean="0">
                          <a:solidFill>
                            <a:schemeClr val="tx1"/>
                          </a:solidFill>
                        </a:rPr>
                        <a:t>Health Care Systems</a:t>
                      </a:r>
                      <a:endParaRPr lang="en-US" sz="1600" b="1" dirty="0">
                        <a:solidFill>
                          <a:schemeClr val="tx1"/>
                        </a:solidFill>
                        <a:latin typeface="Calibri" pitchFamily="34" charset="0"/>
                        <a:cs typeface="Calibri" pitchFamily="34" charset="0"/>
                      </a:endParaRPr>
                    </a:p>
                  </a:txBody>
                  <a:tcPr marL="91447" marR="91447">
                    <a:solidFill>
                      <a:srgbClr val="38A3DB"/>
                    </a:solidFill>
                  </a:tcPr>
                </a:tc>
                <a:tc>
                  <a:txBody>
                    <a:bodyPr/>
                    <a:lstStyle/>
                    <a:p>
                      <a:pPr marL="285750" indent="-285750">
                        <a:buFont typeface="Arial" pitchFamily="34" charset="0"/>
                        <a:buChar char="•"/>
                      </a:pPr>
                      <a:r>
                        <a:rPr lang="en-US" sz="1600" b="0" dirty="0" smtClean="0">
                          <a:solidFill>
                            <a:schemeClr val="tx1"/>
                          </a:solidFill>
                        </a:rPr>
                        <a:t>Develop survivorship care guidelines</a:t>
                      </a:r>
                      <a:r>
                        <a:rPr lang="en-US" sz="1600" b="0" baseline="0" dirty="0" smtClean="0">
                          <a:solidFill>
                            <a:schemeClr val="tx1"/>
                          </a:solidFill>
                        </a:rPr>
                        <a:t> </a:t>
                      </a:r>
                      <a:r>
                        <a:rPr lang="en-US" sz="1600" b="0" dirty="0" smtClean="0">
                          <a:solidFill>
                            <a:schemeClr val="tx1"/>
                          </a:solidFill>
                        </a:rPr>
                        <a:t>for clinical and psychosocial needs</a:t>
                      </a:r>
                    </a:p>
                    <a:p>
                      <a:pPr marL="285750" indent="-285750">
                        <a:buFont typeface="Arial" pitchFamily="34" charset="0"/>
                        <a:buChar char="•"/>
                      </a:pPr>
                      <a:r>
                        <a:rPr lang="en-US" sz="1600" b="0" dirty="0" smtClean="0">
                          <a:solidFill>
                            <a:schemeClr val="tx1"/>
                          </a:solidFill>
                        </a:rPr>
                        <a:t>Routine provision of survivorship care plans</a:t>
                      </a:r>
                    </a:p>
                    <a:p>
                      <a:pPr marL="285750" indent="-285750">
                        <a:buFont typeface="Arial" pitchFamily="34" charset="0"/>
                        <a:buChar char="•"/>
                      </a:pPr>
                      <a:r>
                        <a:rPr lang="en-US" sz="1600" b="0" baseline="0" dirty="0" smtClean="0">
                          <a:solidFill>
                            <a:schemeClr val="tx1"/>
                          </a:solidFill>
                        </a:rPr>
                        <a:t>Education &amp; training of health care professionals</a:t>
                      </a:r>
                      <a:endParaRPr lang="en-US" sz="1600" b="0" dirty="0">
                        <a:solidFill>
                          <a:schemeClr val="tx1"/>
                        </a:solidFill>
                        <a:latin typeface="Calibri" pitchFamily="34" charset="0"/>
                        <a:cs typeface="Calibri" pitchFamily="34" charset="0"/>
                      </a:endParaRPr>
                    </a:p>
                  </a:txBody>
                  <a:tcPr marL="91447" marR="91447">
                    <a:solidFill>
                      <a:srgbClr val="38A3DB"/>
                    </a:solidFill>
                  </a:tcPr>
                </a:tc>
              </a:tr>
              <a:tr h="1066951">
                <a:tc>
                  <a:txBody>
                    <a:bodyPr/>
                    <a:lstStyle/>
                    <a:p>
                      <a:r>
                        <a:rPr lang="en-US" sz="1600" b="1" dirty="0" smtClean="0">
                          <a:solidFill>
                            <a:schemeClr val="tx1"/>
                          </a:solidFill>
                        </a:rPr>
                        <a:t>Society / Policy</a:t>
                      </a:r>
                      <a:endParaRPr lang="en-US" sz="1600" b="1" dirty="0">
                        <a:solidFill>
                          <a:schemeClr val="tx1"/>
                        </a:solidFill>
                        <a:latin typeface="Calibri" pitchFamily="34" charset="0"/>
                        <a:cs typeface="Calibri" pitchFamily="34" charset="0"/>
                      </a:endParaRPr>
                    </a:p>
                  </a:txBody>
                  <a:tcPr marL="91447" marR="91447">
                    <a:solidFill>
                      <a:srgbClr val="38A3DB"/>
                    </a:solidFill>
                  </a:tcPr>
                </a:tc>
                <a:tc>
                  <a:txBody>
                    <a:bodyPr/>
                    <a:lstStyle/>
                    <a:p>
                      <a:pPr marL="285750" indent="-285750">
                        <a:buFont typeface="Arial" pitchFamily="34" charset="0"/>
                        <a:buChar char="•"/>
                      </a:pPr>
                      <a:r>
                        <a:rPr lang="en-US" sz="1600" dirty="0" smtClean="0">
                          <a:solidFill>
                            <a:schemeClr val="tx1"/>
                          </a:solidFill>
                        </a:rPr>
                        <a:t>Reimbursement for essential posttreatment survivorship care</a:t>
                      </a:r>
                    </a:p>
                    <a:p>
                      <a:pPr marL="285750" indent="-285750">
                        <a:buFont typeface="Arial" pitchFamily="34" charset="0"/>
                        <a:buChar char="•"/>
                      </a:pPr>
                      <a:r>
                        <a:rPr lang="en-US" sz="1600" dirty="0" smtClean="0">
                          <a:solidFill>
                            <a:schemeClr val="tx1"/>
                          </a:solidFill>
                        </a:rPr>
                        <a:t>Funding for survivorship research to increase evidence base</a:t>
                      </a:r>
                    </a:p>
                    <a:p>
                      <a:pPr marL="285750" indent="-285750">
                        <a:buFont typeface="Arial" pitchFamily="34" charset="0"/>
                        <a:buChar char="•"/>
                      </a:pPr>
                      <a:r>
                        <a:rPr lang="en-US" sz="1600" dirty="0" smtClean="0">
                          <a:solidFill>
                            <a:schemeClr val="tx1"/>
                          </a:solidFill>
                        </a:rPr>
                        <a:t>Education of policy makers to increase awareness of survivorship issues</a:t>
                      </a:r>
                      <a:endParaRPr lang="en-US" sz="1600" dirty="0">
                        <a:solidFill>
                          <a:schemeClr val="tx1"/>
                        </a:solidFill>
                        <a:latin typeface="Calibri" pitchFamily="34" charset="0"/>
                        <a:cs typeface="Calibri" pitchFamily="34" charset="0"/>
                      </a:endParaRPr>
                    </a:p>
                  </a:txBody>
                  <a:tcPr marL="91447" marR="91447">
                    <a:solidFill>
                      <a:srgbClr val="38A3DB"/>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ctrTitle"/>
          </p:nvPr>
        </p:nvSpPr>
        <p:spPr>
          <a:xfrm>
            <a:off x="344488" y="733425"/>
            <a:ext cx="8461375" cy="933450"/>
          </a:xfrm>
        </p:spPr>
        <p:txBody>
          <a:bodyPr>
            <a:normAutofit fontScale="90000"/>
          </a:bodyPr>
          <a:lstStyle/>
          <a:p>
            <a:pPr algn="ctr" eaLnBrk="1" hangingPunct="1">
              <a:defRPr/>
            </a:pPr>
            <a:r>
              <a:rPr lang="en-US" altLang="en-US" sz="3600" dirty="0" smtClean="0"/>
              <a:t>The American Cancer Society Website</a:t>
            </a:r>
            <a:br>
              <a:rPr lang="en-US" altLang="en-US" sz="3600" dirty="0" smtClean="0"/>
            </a:br>
            <a:r>
              <a:rPr lang="en-US" altLang="en-US" sz="2700" i="1" dirty="0" smtClean="0">
                <a:solidFill>
                  <a:srgbClr val="0070C0"/>
                </a:solidFill>
              </a:rPr>
              <a:t>cancer.org/treatment/survivorshipduringandaftertreatment/index</a:t>
            </a:r>
          </a:p>
        </p:txBody>
      </p:sp>
      <p:sp>
        <p:nvSpPr>
          <p:cNvPr id="2058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367413E-7200-4A81-9B0A-5E65CA826A6D}" type="slidenum">
              <a:rPr lang="en-US" altLang="en-US" sz="1200" smtClean="0">
                <a:solidFill>
                  <a:srgbClr val="898989"/>
                </a:solidFill>
              </a:rPr>
              <a:pPr eaLnBrk="1" hangingPunct="1">
                <a:spcBef>
                  <a:spcPct val="0"/>
                </a:spcBef>
                <a:buFontTx/>
                <a:buNone/>
              </a:pPr>
              <a:t>9</a:t>
            </a:fld>
            <a:endParaRPr lang="en-US" altLang="en-US" sz="1200" dirty="0" smtClean="0">
              <a:solidFill>
                <a:srgbClr val="898989"/>
              </a:solidFill>
            </a:endParaRPr>
          </a:p>
        </p:txBody>
      </p:sp>
      <p:pic>
        <p:nvPicPr>
          <p:cNvPr id="9" name="Picture 8"/>
          <p:cNvPicPr/>
          <p:nvPr/>
        </p:nvPicPr>
        <p:blipFill rotWithShape="1">
          <a:blip r:embed="rId3"/>
          <a:srcRect l="21895" t="10712" r="26159" b="16581"/>
          <a:stretch/>
        </p:blipFill>
        <p:spPr bwMode="auto">
          <a:xfrm>
            <a:off x="1455738" y="1804988"/>
            <a:ext cx="6473825" cy="4818062"/>
          </a:xfrm>
          <a:prstGeom prst="rect">
            <a:avLst/>
          </a:prstGeom>
          <a:ln>
            <a:noFill/>
          </a:ln>
          <a:effectLst>
            <a:outerShdw blurRad="292100" dist="139700" dir="2700000" algn="ctr" rotWithShape="0">
              <a:srgbClr val="000000">
                <a:alpha val="65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2933</TotalTime>
  <Words>4638</Words>
  <Application>Microsoft Office PowerPoint</Application>
  <PresentationFormat>On-screen Show (4:3)</PresentationFormat>
  <Paragraphs>369</Paragraphs>
  <Slides>30</Slides>
  <Notes>30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30</vt:i4>
      </vt:variant>
    </vt:vector>
  </HeadingPairs>
  <TitlesOfParts>
    <vt:vector size="49" baseType="lpstr">
      <vt:lpstr>MS PGothic</vt:lpstr>
      <vt:lpstr>MS PGothic</vt:lpstr>
      <vt:lpstr>Arial</vt:lpstr>
      <vt:lpstr>Calibri</vt:lpstr>
      <vt:lpstr>Wingdings</vt:lpstr>
      <vt:lpstr>1_Office Theme</vt:lpstr>
      <vt:lpstr>2_Office Theme</vt:lpstr>
      <vt:lpstr>7_Office Theme</vt:lpstr>
      <vt:lpstr>8_Office Theme</vt:lpstr>
      <vt:lpstr>9_Office Theme</vt:lpstr>
      <vt:lpstr>10_Office Theme</vt:lpstr>
      <vt:lpstr>11_Office Theme</vt:lpstr>
      <vt:lpstr>14_Office Theme</vt:lpstr>
      <vt:lpstr>15_Office Theme</vt:lpstr>
      <vt:lpstr>4_Office Theme</vt:lpstr>
      <vt:lpstr>5_Office Theme</vt:lpstr>
      <vt:lpstr>6_Office Theme</vt:lpstr>
      <vt:lpstr>Office Theme</vt:lpstr>
      <vt:lpstr>12_Office Theme</vt:lpstr>
      <vt:lpstr> Advancing Survivorship Care Through the National Cancer Survivorship Resource Center  Nicole Erb, BA,  Program Manager, The Survivorship Center Delaware Cancer Consortium Retreat, April 14, 2015</vt:lpstr>
      <vt:lpstr>PowerPoint Presentation</vt:lpstr>
      <vt:lpstr>PowerPoint Presentation</vt:lpstr>
      <vt:lpstr>PowerPoint Presentation</vt:lpstr>
      <vt:lpstr>PowerPoint Presentation</vt:lpstr>
      <vt:lpstr>Seminal Publications in Cancer Survivorship</vt:lpstr>
      <vt:lpstr>Socio-Ecological Model:  A Framework for Survivorship</vt:lpstr>
      <vt:lpstr>Recommendations to Address  Posttreatment Survivorship </vt:lpstr>
      <vt:lpstr>The American Cancer Society Website cancer.org/treatment/survivorshipduringandaftertreatment/index</vt:lpstr>
      <vt:lpstr>The Survivorship Center Website cancer.org/survivorshipcenter</vt:lpstr>
      <vt:lpstr>PowerPoint Presentation</vt:lpstr>
      <vt:lpstr>PowerPoint Presentation</vt:lpstr>
      <vt:lpstr>Cancer Survivor Information Resource Inventory</vt:lpstr>
      <vt:lpstr>Chronic-Disease Self-Management Program Pilot </vt:lpstr>
      <vt:lpstr>PowerPoint Presentation</vt:lpstr>
      <vt:lpstr>PowerPoint Presentation</vt:lpstr>
      <vt:lpstr>Developing American Cancer Society Guidelines for Primary Care Providers bit.ly/SurvivorshipCenter</vt:lpstr>
      <vt:lpstr>American Cancer Society  Prostate Cancer Survivorship Care Guidelines bit.ly/ACSPrCa</vt:lpstr>
      <vt:lpstr>Cancer Survivorship E-Learning Series for Primary Care Providers cancersurvivorshipcentereducation.org</vt:lpstr>
      <vt:lpstr>Cancer Survivorship E-Learning Series for Primary Care Providers cancersurvivorshipcentereducation.org</vt:lpstr>
      <vt:lpstr>Cancer Survivor Program Resource Inventory</vt:lpstr>
      <vt:lpstr>Moving Beyond Patient Satisfaction:  Tips to Measure Program Impact Guide cancer.org/survivorshipprogramevaluation</vt:lpstr>
      <vt:lpstr>Guide for Delivering Survivorship Care cancersurvivorshipcentereducation.org/Survivorship_Guide.html</vt:lpstr>
      <vt:lpstr>PowerPoint Presentation</vt:lpstr>
      <vt:lpstr>Cancer Survivorship: A Policy Landscape Analysis cancer.org/survivorshippolicypapers</vt:lpstr>
      <vt:lpstr>Year 05 Activities</vt:lpstr>
      <vt:lpstr>The Survivorship Center Project Staff Contact Information</vt:lpstr>
      <vt:lpstr>Thank You</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Mattie Gallagher</dc:creator>
  <cp:lastModifiedBy>Dante LaPenta</cp:lastModifiedBy>
  <cp:revision>443</cp:revision>
  <cp:lastPrinted>2014-09-09T20:23:36Z</cp:lastPrinted>
  <dcterms:created xsi:type="dcterms:W3CDTF">2014-04-23T15:10:28Z</dcterms:created>
  <dcterms:modified xsi:type="dcterms:W3CDTF">2015-04-13T14:50:38Z</dcterms:modified>
</cp:coreProperties>
</file>